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</p:sldIdLst>
  <p:sldSz cy="5143500" cx="9144000"/>
  <p:notesSz cx="6858000" cy="9144000"/>
  <p:embeddedFontLst>
    <p:embeddedFont>
      <p:font typeface="Raleway"/>
      <p:regular r:id="rId141"/>
      <p:bold r:id="rId142"/>
      <p:italic r:id="rId143"/>
      <p:boldItalic r:id="rId144"/>
    </p:embeddedFont>
    <p:embeddedFont>
      <p:font typeface="Roboto"/>
      <p:regular r:id="rId145"/>
      <p:bold r:id="rId146"/>
      <p:italic r:id="rId147"/>
      <p:boldItalic r:id="rId148"/>
    </p:embeddedFont>
    <p:embeddedFont>
      <p:font typeface="Playfair Display"/>
      <p:regular r:id="rId149"/>
      <p:bold r:id="rId150"/>
      <p:italic r:id="rId151"/>
      <p:boldItalic r:id="rId152"/>
    </p:embeddedFont>
    <p:embeddedFont>
      <p:font typeface="Lato"/>
      <p:regular r:id="rId153"/>
      <p:bold r:id="rId154"/>
      <p:italic r:id="rId155"/>
      <p:boldItalic r:id="rId156"/>
    </p:embeddedFont>
    <p:embeddedFont>
      <p:font typeface="PT Serif"/>
      <p:regular r:id="rId157"/>
      <p:bold r:id="rId158"/>
      <p:italic r:id="rId159"/>
      <p:boldItalic r:id="rId1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84A019-5EDF-4121-93F1-1378AB58E39C}">
  <a:tblStyle styleId="{BC84A019-5EDF-4121-93F1-1378AB58E3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PlayfairDisplay-bold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PlayfairDisplay-regular.fntdata"/><Relationship Id="rId4" Type="http://schemas.openxmlformats.org/officeDocument/2006/relationships/tableStyles" Target="tableStyles.xml"/><Relationship Id="rId148" Type="http://schemas.openxmlformats.org/officeDocument/2006/relationships/font" Target="fonts/Roboto-boldItalic.fntdata"/><Relationship Id="rId9" Type="http://schemas.openxmlformats.org/officeDocument/2006/relationships/slide" Target="slides/slide2.xml"/><Relationship Id="rId143" Type="http://schemas.openxmlformats.org/officeDocument/2006/relationships/font" Target="fonts/Raleway-italic.fntdata"/><Relationship Id="rId142" Type="http://schemas.openxmlformats.org/officeDocument/2006/relationships/font" Target="fonts/Raleway-bold.fntdata"/><Relationship Id="rId141" Type="http://schemas.openxmlformats.org/officeDocument/2006/relationships/font" Target="fonts/Raleway-regular.fntdata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font" Target="fonts/Roboto-italic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Roboto-regular.fntdata"/><Relationship Id="rId8" Type="http://schemas.openxmlformats.org/officeDocument/2006/relationships/slide" Target="slides/slide1.xml"/><Relationship Id="rId144" Type="http://schemas.openxmlformats.org/officeDocument/2006/relationships/font" Target="fonts/Raleway-boldItalic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160" Type="http://schemas.openxmlformats.org/officeDocument/2006/relationships/font" Target="fonts/PTSerif-boldItalic.fntdata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font" Target="fonts/PTSerif-italic.fntdata"/><Relationship Id="rId59" Type="http://schemas.openxmlformats.org/officeDocument/2006/relationships/slide" Target="slides/slide52.xml"/><Relationship Id="rId154" Type="http://schemas.openxmlformats.org/officeDocument/2006/relationships/font" Target="fonts/Lato-bold.fntdata"/><Relationship Id="rId58" Type="http://schemas.openxmlformats.org/officeDocument/2006/relationships/slide" Target="slides/slide51.xml"/><Relationship Id="rId153" Type="http://schemas.openxmlformats.org/officeDocument/2006/relationships/font" Target="fonts/Lato-regular.fntdata"/><Relationship Id="rId152" Type="http://schemas.openxmlformats.org/officeDocument/2006/relationships/font" Target="fonts/PlayfairDisplay-boldItalic.fntdata"/><Relationship Id="rId151" Type="http://schemas.openxmlformats.org/officeDocument/2006/relationships/font" Target="fonts/PlayfairDisplay-italic.fntdata"/><Relationship Id="rId158" Type="http://schemas.openxmlformats.org/officeDocument/2006/relationships/font" Target="fonts/PTSerif-bold.fntdata"/><Relationship Id="rId157" Type="http://schemas.openxmlformats.org/officeDocument/2006/relationships/font" Target="fonts/PTSerif-regular.fntdata"/><Relationship Id="rId156" Type="http://schemas.openxmlformats.org/officeDocument/2006/relationships/font" Target="fonts/Lato-boldItalic.fntdata"/><Relationship Id="rId155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e4fef13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e4fef13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7e4fef136b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7e4fef136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7ea39e6e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7ea39e6e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7ea39e6e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7ea39e6e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7ea39e6e7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7ea39e6e7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7ea39e6e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7ea39e6e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7ea39e6e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7ea39e6e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7ea39e6e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7ea39e6e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7ea39e6e7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7ea39e6e7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7ea39e6e7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7ea39e6e7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7ea39e6e7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7ea39e6e7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4fef13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e4fef13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7ea39e6e7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7ea39e6e7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7ea39e6e7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7ea39e6e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7ea39e6e7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7ea39e6e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7ea39e6e7d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7ea39e6e7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7ea39e6e7d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7ea39e6e7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7ea39e6e7d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7ea39e6e7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7ea39e6e7d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7ea39e6e7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7ea39e6e7d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7ea39e6e7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7ea39e6e7d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7ea39e6e7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7ea39e6e7d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7ea39e6e7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e4fef136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e4fef136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7ea39e6e7d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7ea39e6e7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7ea39e6e7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7ea39e6e7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7ea39e6e7d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7ea39e6e7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ea39e6e7d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ea39e6e7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7ea39e6e7d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7ea39e6e7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7ea39e6e7d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7ea39e6e7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7ea39e6e7d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7ea39e6e7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7ea39e6e7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7ea39e6e7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7ea39e6e7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7ea39e6e7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7ea39e6e7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7ea39e6e7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e79305a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3e79305a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7ea39e6e7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7ea39e6e7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7ea39e6e7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7ea39e6e7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7ea39e6e7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7ea39e6e7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7ea39e6e7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7ea39e6e7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a57bfd06_4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a57bfd06_4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3e79305a8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3e79305a8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5a57bfd06_4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5a57bfd06_4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3f35130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3f35130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e65cf8f3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e65cf8f3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3f351305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3f351305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e434a4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e434a4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3f3513058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3f3513058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3f3513058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3f3513058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3e79305a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3e79305a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41e3d91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41e3d91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3e79305a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3e79305a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3e79305a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3e79305a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73e79305a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73e79305a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3e79305a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3e79305a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41e3d91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41e3d91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3f3513058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3f3513058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4fef699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4fef699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5a57bfd06_4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5a57bfd06_4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3e79305a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3e79305a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3e79305a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3e79305a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3e79305a8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3e79305a8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73e79305a8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73e79305a8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f8e790fe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f8e790fe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6f8e790f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6f8e790f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73f3513058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73f3513058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65aa1cbfe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65aa1cbfe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5c1710f9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65c1710f9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65cf8f3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65cf8f3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e65cf8f38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7e65cf8f38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f8e790fe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f8e790fe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6f8e790fe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6f8e790f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6fa5b3ccf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6fa5b3ccf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6fa5b3ccf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6fa5b3ccf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fa5b3ccf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6fa5b3ccf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65a57bfd0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65a57bfd0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657202cbc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657202cbc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657202cbc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657202cbc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57202cbc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57202cbc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e4fef6990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e4fef6990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65a57bfd0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65a57bfd0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f8e790fe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f8e790fe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fa5b3cc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fa5b3cc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fa5b3ccf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fa5b3cc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6fa5b3ccf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6fa5b3ccf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3e79305a8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3e79305a8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73e79305a8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73e79305a8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65a57bfd0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65a57bfd0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73e79305a8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73e79305a8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3f3513058_2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73f3513058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da12a87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da12a87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73e79305a8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73e79305a8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e65cf8f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e65cf8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7e65cf8f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7e65cf8f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e4fef13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e4fef13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7dc563c4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7dc563c4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7dc563c4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7dc563c4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7dc563c4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7dc563c4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7dc563c4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7dc563c4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7dc563c4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7dc563c4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7dc563c4e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7dc563c4e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a12a87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da12a87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7dc563c4e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7dc563c4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7dc563c4e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7dc563c4e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7dc563c4e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7dc563c4e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7dc563c4e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7dc563c4e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7dc563c4e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7dc563c4e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7dc563c4e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7dc563c4e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7dc563c4e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7dc563c4e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7dc563c4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7dc563c4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dc563c4e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dc563c4e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7dc563c4e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7dc563c4e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a12a87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a12a87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7dc563c4e8_0_4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7dc563c4e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7dc563c4e8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7dc563c4e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7e4fef136b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7e4fef136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7e4fef136b_0_6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7e4fef136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7e4fef136b_0_6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7e4fef136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7e4fef136b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7e4fef136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e4fef136b_0_5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e4fef136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e4fef136b_0_5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e4fef136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7e4fef136b_0_5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7e4fef136b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7e4fef136b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7e4fef136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4fef1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e4fef1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7e65cf8f38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7e65cf8f38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7dc563c4e8_0_7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7dc563c4e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dc563c4e8_0_7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7dc563c4e8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7dc563c4e8_0_7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7dc563c4e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7dc563c4e8_0_7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7dc563c4e8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7dc563c4e8_0_9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7dc563c4e8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7e4fef6990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7e4fef69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7dc563c4e8_0_8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7dc563c4e8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7dc563c4e8_0_8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7dc563c4e8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7e65cf8f3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7e65cf8f3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768800" y="1991813"/>
            <a:ext cx="560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768800" y="1991813"/>
            <a:ext cx="560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i="1" sz="3000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4136250" y="1427981"/>
            <a:ext cx="871500" cy="653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▣"/>
              <a:defRPr i="1"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103" name="Google Shape;103;p18"/>
          <p:cNvSpPr txBox="1"/>
          <p:nvPr/>
        </p:nvSpPr>
        <p:spPr>
          <a:xfrm>
            <a:off x="3593400" y="1468125"/>
            <a:ext cx="195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6000">
              <a:solidFill>
                <a:srgbClr val="B7B7B7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57200" y="338306"/>
            <a:ext cx="82296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57200" y="338306"/>
            <a:ext cx="82296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970212" y="1200150"/>
            <a:ext cx="34965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677288" y="1200150"/>
            <a:ext cx="34965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57200" y="338306"/>
            <a:ext cx="82296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738590" y="1200150"/>
            <a:ext cx="2471100" cy="31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3336450" y="1200150"/>
            <a:ext cx="2471100" cy="31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p21"/>
          <p:cNvSpPr txBox="1"/>
          <p:nvPr>
            <p:ph idx="3" type="body"/>
          </p:nvPr>
        </p:nvSpPr>
        <p:spPr>
          <a:xfrm>
            <a:off x="5934310" y="1200150"/>
            <a:ext cx="2471100" cy="31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▣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57200" y="338306"/>
            <a:ext cx="82296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sz="1200">
                <a:solidFill>
                  <a:srgbClr val="999999"/>
                </a:solidFill>
              </a:defRPr>
            </a:lvl1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BLANK_1"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389850" y="288113"/>
            <a:ext cx="8364300" cy="4567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307650" y="226575"/>
            <a:ext cx="8528700" cy="46905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457200" y="338306"/>
            <a:ext cx="8229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4297650" y="44960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rtl="0" algn="ctr">
              <a:buNone/>
              <a:defRPr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ithub.com/ad93/FairSumm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hyperlink" Target="http://progress_bar_id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://progress_bar_id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://progress_bar_id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progress_bar_id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progress_bar_id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progress_bar_id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://progress_bar_id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://progress_bar_id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progress_bar_id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://progress_bar_id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progress_bar_id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://progress_bar_id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://progress_bar_id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7.png"/><Relationship Id="rId4" Type="http://schemas.openxmlformats.org/officeDocument/2006/relationships/hyperlink" Target="http://progress_bar_id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7.png"/><Relationship Id="rId4" Type="http://schemas.openxmlformats.org/officeDocument/2006/relationships/hyperlink" Target="http://progress_bar_id" TargetMode="Externa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7.png"/><Relationship Id="rId4" Type="http://schemas.openxmlformats.org/officeDocument/2006/relationships/hyperlink" Target="http://progress_bar_id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7.png"/><Relationship Id="rId4" Type="http://schemas.openxmlformats.org/officeDocument/2006/relationships/hyperlink" Target="http://progress_bar_id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s://libguides.aecc.ac.uk/copyright/socialmedia" TargetMode="External"/><Relationship Id="rId4" Type="http://schemas.openxmlformats.org/officeDocument/2006/relationships/image" Target="../media/image4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rogress_bar_i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rogress_bar_i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rogress_bar_i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progress_bar_i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rogress_bar_i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rogress_bar_i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progress_bar_id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progress_bar_id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rogress_bar_i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progress_bar_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progress_bar_i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progress_bar_i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rogress_bar_i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progress_bar_i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progress_bar_id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2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hyperlink" Target="http://progress_bar_id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hyperlink" Target="http://progress_bar_id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hyperlink" Target="http://progress_bar_id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hyperlink" Target="http://progress_bar_id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hyperlink" Target="http://progress_bar_i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hyperlink" Target="http://progress_bar_id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hyperlink" Target="http://progress_bar_id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hyperlink" Target="http://progress_bar_id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hyperlink" Target="http://progress_bar_id" TargetMode="External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image" Target="../media/image25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://progress_bar_id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6.png"/><Relationship Id="rId4" Type="http://schemas.openxmlformats.org/officeDocument/2006/relationships/hyperlink" Target="http://progress_bar_id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.png"/><Relationship Id="rId4" Type="http://schemas.openxmlformats.org/officeDocument/2006/relationships/hyperlink" Target="http://progress_bar_id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progress_bar_id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progress_bar_id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progress_bar_id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Bias and Fairness in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Information Filtering Systems</a:t>
            </a:r>
            <a:endParaRPr sz="2400"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729452" y="2712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Registration Seminar</a:t>
            </a:r>
            <a:br>
              <a:rPr b="1" lang="en" sz="1400">
                <a:solidFill>
                  <a:srgbClr val="000000"/>
                </a:solidFill>
              </a:rPr>
            </a:br>
            <a:r>
              <a:rPr b="1" lang="en" sz="1400">
                <a:solidFill>
                  <a:srgbClr val="000000"/>
                </a:solidFill>
              </a:rPr>
              <a:t>Abhisek Dash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17CS91R01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2007325" y="3665850"/>
            <a:ext cx="5187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Supervised by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Dr. Saptarshi Ghosh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Dr. Animesh Mukherjee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51" y="587650"/>
            <a:ext cx="974751" cy="109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>
            <a:off x="2119475" y="36113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2184175" y="39216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Algorithmic Auditing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5472275" y="36113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5536975" y="38454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Modification in the existing pipeline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3719675" y="20111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3784375" y="23214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Existing IF Systems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5"/>
          <p:cNvSpPr/>
          <p:nvPr/>
        </p:nvSpPr>
        <p:spPr>
          <a:xfrm rot="5400000">
            <a:off x="5629650" y="2724500"/>
            <a:ext cx="979200" cy="7512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 flipH="1" rot="-5400000">
            <a:off x="2820300" y="2714450"/>
            <a:ext cx="979200" cy="7713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705500" y="122905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Need of the hour</a:t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25"/>
          <p:cNvSpPr txBox="1"/>
          <p:nvPr>
            <p:ph type="ctrTitle"/>
          </p:nvPr>
        </p:nvSpPr>
        <p:spPr>
          <a:xfrm>
            <a:off x="10342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0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</a:t>
            </a:r>
            <a:endParaRPr b="0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YOUR ATTENTION!!!</a:t>
            </a:r>
            <a:endParaRPr b="0" sz="3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https://github.com/ad93/</a:t>
            </a:r>
            <a:endParaRPr b="0"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@AbhisekFair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10" name="Google Shape;191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50" y="3840125"/>
            <a:ext cx="684725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450" y="3257850"/>
            <a:ext cx="541200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25">
            <a:hlinkClick r:id="rId6"/>
          </p:cNvPr>
          <p:cNvSpPr/>
          <p:nvPr/>
        </p:nvSpPr>
        <p:spPr>
          <a:xfrm>
            <a:off x="76200" y="5626100"/>
            <a:ext cx="8968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7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27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27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27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27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7" name="Google Shape;1927;p127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8" name="Google Shape;1928;p127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9" name="Google Shape;1929;p127"/>
          <p:cNvCxnSpPr>
            <a:stCxn id="1923" idx="3"/>
            <a:endCxn id="1927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0" name="Google Shape;1930;p127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27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2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 based algorithm</a:t>
            </a:r>
            <a:endParaRPr/>
          </a:p>
        </p:txBody>
      </p:sp>
      <p:sp>
        <p:nvSpPr>
          <p:cNvPr id="1933" name="Google Shape;1933;p127"/>
          <p:cNvSpPr txBox="1"/>
          <p:nvPr/>
        </p:nvSpPr>
        <p:spPr>
          <a:xfrm>
            <a:off x="6559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ReFaSumm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ReFaSumm</a:t>
            </a:r>
            <a:endParaRPr/>
          </a:p>
        </p:txBody>
      </p:sp>
      <p:sp>
        <p:nvSpPr>
          <p:cNvPr id="1939" name="Google Shape;1939;p1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Summarization algorithms generate a ranked list of textual units based on their summary worthiness. 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40" name="Google Shape;1940;p128">
            <a:hlinkClick r:id="rId3"/>
          </p:cNvPr>
          <p:cNvSpPr/>
          <p:nvPr/>
        </p:nvSpPr>
        <p:spPr>
          <a:xfrm>
            <a:off x="0" y="5016500"/>
            <a:ext cx="6858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29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ReFaSumm</a:t>
            </a:r>
            <a:endParaRPr/>
          </a:p>
        </p:txBody>
      </p:sp>
      <p:sp>
        <p:nvSpPr>
          <p:cNvPr id="1946" name="Google Shape;1946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Summarization algorithms generate a ranked list of textual units based on their summary worthiness.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Fairly re-ranking them leads to generate fair summaries.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47" name="Google Shape;1947;p129">
            <a:hlinkClick r:id="rId3"/>
          </p:cNvPr>
          <p:cNvSpPr/>
          <p:nvPr/>
        </p:nvSpPr>
        <p:spPr>
          <a:xfrm>
            <a:off x="0" y="5016500"/>
            <a:ext cx="7033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30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ReFaSumm</a:t>
            </a:r>
            <a:endParaRPr/>
          </a:p>
        </p:txBody>
      </p:sp>
      <p:sp>
        <p:nvSpPr>
          <p:cNvPr id="1953" name="Google Shape;1953;p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Summarization algorithms generate a ranked list of textual units based on their summary worthiness.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Fairly re-ranking them leads to generate fair summaries.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We have used the FA*IR algorithm for achieving the desired fairness criteria. [1]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54" name="Google Shape;1954;p130"/>
          <p:cNvSpPr txBox="1"/>
          <p:nvPr/>
        </p:nvSpPr>
        <p:spPr>
          <a:xfrm>
            <a:off x="883925" y="45415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Zehlike, Meike, et al. "Fa* ir: A fair top-k ranking algorithm."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In proc ACM CIKM 2017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5" name="Google Shape;1955;p130">
            <a:hlinkClick r:id="rId3"/>
          </p:cNvPr>
          <p:cNvSpPr/>
          <p:nvPr/>
        </p:nvSpPr>
        <p:spPr>
          <a:xfrm>
            <a:off x="0" y="5016500"/>
            <a:ext cx="7209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31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insights</a:t>
            </a:r>
            <a:endParaRPr/>
          </a:p>
        </p:txBody>
      </p:sp>
      <p:sp>
        <p:nvSpPr>
          <p:cNvPr id="1961" name="Google Shape;1961;p131"/>
          <p:cNvSpPr txBox="1"/>
          <p:nvPr>
            <p:ph idx="1" type="body"/>
          </p:nvPr>
        </p:nvSpPr>
        <p:spPr>
          <a:xfrm>
            <a:off x="729325" y="2078875"/>
            <a:ext cx="50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The proposed algorithms are immune to degraded information of demographic details.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62" name="Google Shape;1962;p1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31">
            <a:hlinkClick r:id="rId3"/>
          </p:cNvPr>
          <p:cNvSpPr/>
          <p:nvPr/>
        </p:nvSpPr>
        <p:spPr>
          <a:xfrm>
            <a:off x="0" y="5016500"/>
            <a:ext cx="7737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31"/>
          <p:cNvSpPr/>
          <p:nvPr/>
        </p:nvSpPr>
        <p:spPr>
          <a:xfrm>
            <a:off x="5931525" y="2523825"/>
            <a:ext cx="2601600" cy="70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31"/>
          <p:cNvSpPr/>
          <p:nvPr/>
        </p:nvSpPr>
        <p:spPr>
          <a:xfrm>
            <a:off x="5438250" y="2269625"/>
            <a:ext cx="162000" cy="4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6" name="Google Shape;196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75" y="1832725"/>
            <a:ext cx="3208552" cy="25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32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insights</a:t>
            </a:r>
            <a:endParaRPr/>
          </a:p>
        </p:txBody>
      </p:sp>
      <p:sp>
        <p:nvSpPr>
          <p:cNvPr id="1972" name="Google Shape;1972;p132"/>
          <p:cNvSpPr txBox="1"/>
          <p:nvPr>
            <p:ph idx="1" type="body"/>
          </p:nvPr>
        </p:nvSpPr>
        <p:spPr>
          <a:xfrm>
            <a:off x="729325" y="2078875"/>
            <a:ext cx="50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The proposed algorithms are immune to degraded information of demographic details.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Proposed algorithms are generalizable to different fairness notions.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73" name="Google Shape;1973;p1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32">
            <a:hlinkClick r:id="rId3"/>
          </p:cNvPr>
          <p:cNvSpPr/>
          <p:nvPr/>
        </p:nvSpPr>
        <p:spPr>
          <a:xfrm>
            <a:off x="0" y="5016500"/>
            <a:ext cx="7737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32"/>
          <p:cNvSpPr/>
          <p:nvPr/>
        </p:nvSpPr>
        <p:spPr>
          <a:xfrm>
            <a:off x="5931525" y="2523825"/>
            <a:ext cx="2601600" cy="70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32"/>
          <p:cNvSpPr/>
          <p:nvPr/>
        </p:nvSpPr>
        <p:spPr>
          <a:xfrm>
            <a:off x="5438250" y="2269625"/>
            <a:ext cx="162000" cy="4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7" name="Google Shape;1977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75" y="1832725"/>
            <a:ext cx="3208552" cy="25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33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  <p:sp>
        <p:nvSpPr>
          <p:cNvPr id="1983" name="Google Shape;1983;p133"/>
          <p:cNvSpPr txBox="1"/>
          <p:nvPr>
            <p:ph idx="1" type="body"/>
          </p:nvPr>
        </p:nvSpPr>
        <p:spPr>
          <a:xfrm>
            <a:off x="729325" y="2078875"/>
            <a:ext cx="419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Proposed algorithms assume the availability of the class information.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Who gets to decide what is an appropriate social salient group for an application?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84" name="Google Shape;1984;p133"/>
          <p:cNvSpPr txBox="1"/>
          <p:nvPr>
            <p:ph idx="2" type="body"/>
          </p:nvPr>
        </p:nvSpPr>
        <p:spPr>
          <a:xfrm>
            <a:off x="4948400" y="2078875"/>
            <a:ext cx="419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 representation in the opinion space rather than demographic space.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85" name="Google Shape;1985;p133">
            <a:hlinkClick r:id="rId3"/>
          </p:cNvPr>
          <p:cNvSpPr/>
          <p:nvPr/>
        </p:nvSpPr>
        <p:spPr>
          <a:xfrm>
            <a:off x="0" y="5016500"/>
            <a:ext cx="8616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</a:t>
            </a:r>
            <a:endParaRPr/>
          </a:p>
        </p:txBody>
      </p:sp>
      <p:sp>
        <p:nvSpPr>
          <p:cNvPr id="1991" name="Google Shape;1991;p134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Generally, diversity is defined as an opposite notion to similarity.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 set of similar items may not always be useful for a user.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Many macroscopic measures of diversity are well known in the literature. (e.g. intralist diversity, longtail novelty etc.)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2119475" y="36113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1995325" y="3693075"/>
            <a:ext cx="2148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Algorithmic Auditing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Summarization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Recommendation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5468350" y="3616875"/>
            <a:ext cx="21489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5460775" y="3616875"/>
            <a:ext cx="21489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Modification in the existing pipeline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❖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Summarization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3719675" y="20111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3784375" y="23214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Existing IF Systems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6"/>
          <p:cNvSpPr/>
          <p:nvPr/>
        </p:nvSpPr>
        <p:spPr>
          <a:xfrm rot="5400000">
            <a:off x="5629650" y="2724500"/>
            <a:ext cx="979200" cy="7512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 flipH="1" rot="-5400000">
            <a:off x="2820300" y="2714450"/>
            <a:ext cx="979200" cy="7713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705500" y="122905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Our contributions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lies the problem?</a:t>
            </a:r>
            <a:endParaRPr/>
          </a:p>
        </p:txBody>
      </p:sp>
      <p:sp>
        <p:nvSpPr>
          <p:cNvPr id="1997" name="Google Shape;1997;p1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Macroscopic measures do not give a clear picture.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Diversity or lack of it may not be distributed similarly across different types of items.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36"/>
          <p:cNvSpPr txBox="1"/>
          <p:nvPr>
            <p:ph type="title"/>
          </p:nvPr>
        </p:nvSpPr>
        <p:spPr>
          <a:xfrm>
            <a:off x="729450" y="12175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</a:t>
            </a:r>
            <a:endParaRPr sz="2800"/>
          </a:p>
        </p:txBody>
      </p:sp>
      <p:graphicFrame>
        <p:nvGraphicFramePr>
          <p:cNvPr id="2003" name="Google Shape;2003;p136"/>
          <p:cNvGraphicFramePr/>
          <p:nvPr/>
        </p:nvGraphicFramePr>
        <p:xfrm>
          <a:off x="4434600" y="1861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{BC84A019-5EDF-4121-93F1-1378AB58E39C}</a:tableStyleId>
              </a:tblPr>
              <a:tblGrid>
                <a:gridCol w="881850"/>
                <a:gridCol w="609450"/>
                <a:gridCol w="668400"/>
                <a:gridCol w="668400"/>
                <a:gridCol w="668400"/>
              </a:tblGrid>
              <a:tr h="395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4" name="Google Shape;2004;p136">
            <a:hlinkClick r:id="rId3"/>
          </p:cNvPr>
          <p:cNvSpPr/>
          <p:nvPr/>
        </p:nvSpPr>
        <p:spPr>
          <a:xfrm>
            <a:off x="0" y="5276850"/>
            <a:ext cx="34455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37"/>
          <p:cNvSpPr txBox="1"/>
          <p:nvPr>
            <p:ph type="title"/>
          </p:nvPr>
        </p:nvSpPr>
        <p:spPr>
          <a:xfrm>
            <a:off x="729450" y="12175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</a:t>
            </a:r>
            <a:endParaRPr sz="2800"/>
          </a:p>
        </p:txBody>
      </p:sp>
      <p:graphicFrame>
        <p:nvGraphicFramePr>
          <p:cNvPr id="2010" name="Google Shape;2010;p137"/>
          <p:cNvGraphicFramePr/>
          <p:nvPr/>
        </p:nvGraphicFramePr>
        <p:xfrm>
          <a:off x="4434600" y="1861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{BC84A019-5EDF-4121-93F1-1378AB58E39C}</a:tableStyleId>
              </a:tblPr>
              <a:tblGrid>
                <a:gridCol w="881850"/>
                <a:gridCol w="609450"/>
                <a:gridCol w="668400"/>
                <a:gridCol w="668400"/>
                <a:gridCol w="668400"/>
              </a:tblGrid>
              <a:tr h="395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11" name="Google Shape;2011;p137"/>
          <p:cNvCxnSpPr/>
          <p:nvPr/>
        </p:nvCxnSpPr>
        <p:spPr>
          <a:xfrm flipH="1">
            <a:off x="3143950" y="2940356"/>
            <a:ext cx="1552500" cy="1623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12" name="Google Shape;2012;p137"/>
          <p:cNvSpPr txBox="1"/>
          <p:nvPr/>
        </p:nvSpPr>
        <p:spPr>
          <a:xfrm>
            <a:off x="962875" y="2896144"/>
            <a:ext cx="2083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Application Specific (Genre/Popularity)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13" name="Google Shape;2013;p137"/>
          <p:cNvSpPr/>
          <p:nvPr/>
        </p:nvSpPr>
        <p:spPr>
          <a:xfrm>
            <a:off x="4434600" y="2665369"/>
            <a:ext cx="8817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37"/>
          <p:cNvSpPr/>
          <p:nvPr/>
        </p:nvSpPr>
        <p:spPr>
          <a:xfrm>
            <a:off x="6035075" y="2287481"/>
            <a:ext cx="1807800" cy="32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37"/>
          <p:cNvSpPr/>
          <p:nvPr/>
        </p:nvSpPr>
        <p:spPr>
          <a:xfrm rot="-5400000">
            <a:off x="5068325" y="3102956"/>
            <a:ext cx="1150500" cy="42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37">
            <a:hlinkClick r:id="rId3"/>
          </p:cNvPr>
          <p:cNvSpPr/>
          <p:nvPr/>
        </p:nvSpPr>
        <p:spPr>
          <a:xfrm>
            <a:off x="0" y="5276850"/>
            <a:ext cx="3578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38"/>
          <p:cNvSpPr txBox="1"/>
          <p:nvPr>
            <p:ph type="title"/>
          </p:nvPr>
        </p:nvSpPr>
        <p:spPr>
          <a:xfrm>
            <a:off x="729450" y="12175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</a:t>
            </a:r>
            <a:endParaRPr sz="2800"/>
          </a:p>
        </p:txBody>
      </p:sp>
      <p:graphicFrame>
        <p:nvGraphicFramePr>
          <p:cNvPr id="2022" name="Google Shape;2022;p138"/>
          <p:cNvGraphicFramePr/>
          <p:nvPr/>
        </p:nvGraphicFramePr>
        <p:xfrm>
          <a:off x="4434600" y="1861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{BC84A019-5EDF-4121-93F1-1378AB58E39C}</a:tableStyleId>
              </a:tblPr>
              <a:tblGrid>
                <a:gridCol w="881850"/>
                <a:gridCol w="609450"/>
                <a:gridCol w="668400"/>
                <a:gridCol w="668400"/>
                <a:gridCol w="668400"/>
              </a:tblGrid>
              <a:tr h="395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23" name="Google Shape;2023;p138"/>
          <p:cNvCxnSpPr/>
          <p:nvPr/>
        </p:nvCxnSpPr>
        <p:spPr>
          <a:xfrm flipH="1">
            <a:off x="3143950" y="2940356"/>
            <a:ext cx="1552500" cy="1623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24" name="Google Shape;2024;p138"/>
          <p:cNvSpPr txBox="1"/>
          <p:nvPr/>
        </p:nvSpPr>
        <p:spPr>
          <a:xfrm>
            <a:off x="962875" y="2896144"/>
            <a:ext cx="2083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Application Specific (Genre/</a:t>
            </a: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Popularity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)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25" name="Google Shape;2025;p138"/>
          <p:cNvSpPr/>
          <p:nvPr/>
        </p:nvSpPr>
        <p:spPr>
          <a:xfrm>
            <a:off x="4434600" y="2665369"/>
            <a:ext cx="8817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38"/>
          <p:cNvSpPr/>
          <p:nvPr/>
        </p:nvSpPr>
        <p:spPr>
          <a:xfrm>
            <a:off x="6035075" y="2287481"/>
            <a:ext cx="1807800" cy="32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38"/>
          <p:cNvSpPr/>
          <p:nvPr/>
        </p:nvSpPr>
        <p:spPr>
          <a:xfrm rot="-5400000">
            <a:off x="5068325" y="3102956"/>
            <a:ext cx="1150500" cy="42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38">
            <a:hlinkClick r:id="rId3"/>
          </p:cNvPr>
          <p:cNvSpPr/>
          <p:nvPr/>
        </p:nvSpPr>
        <p:spPr>
          <a:xfrm>
            <a:off x="0" y="5276850"/>
            <a:ext cx="3578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39"/>
          <p:cNvSpPr txBox="1"/>
          <p:nvPr>
            <p:ph type="title"/>
          </p:nvPr>
        </p:nvSpPr>
        <p:spPr>
          <a:xfrm>
            <a:off x="729450" y="12175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</a:t>
            </a:r>
            <a:endParaRPr sz="2800"/>
          </a:p>
        </p:txBody>
      </p:sp>
      <p:graphicFrame>
        <p:nvGraphicFramePr>
          <p:cNvPr id="2034" name="Google Shape;2034;p139"/>
          <p:cNvGraphicFramePr/>
          <p:nvPr/>
        </p:nvGraphicFramePr>
        <p:xfrm>
          <a:off x="4434600" y="1861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{BC84A019-5EDF-4121-93F1-1378AB58E39C}</a:tableStyleId>
              </a:tblPr>
              <a:tblGrid>
                <a:gridCol w="881850"/>
                <a:gridCol w="609450"/>
                <a:gridCol w="668400"/>
                <a:gridCol w="668400"/>
                <a:gridCol w="668400"/>
              </a:tblGrid>
              <a:tr h="395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35" name="Google Shape;2035;p139"/>
          <p:cNvCxnSpPr/>
          <p:nvPr/>
        </p:nvCxnSpPr>
        <p:spPr>
          <a:xfrm flipH="1">
            <a:off x="3143950" y="2940356"/>
            <a:ext cx="1552500" cy="1623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6" name="Google Shape;2036;p139"/>
          <p:cNvSpPr txBox="1"/>
          <p:nvPr/>
        </p:nvSpPr>
        <p:spPr>
          <a:xfrm>
            <a:off x="962875" y="2896144"/>
            <a:ext cx="2083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Application Specific (Genre/</a:t>
            </a: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Popularity</a:t>
            </a: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)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4434600" y="2665369"/>
            <a:ext cx="8817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39"/>
          <p:cNvSpPr/>
          <p:nvPr/>
        </p:nvSpPr>
        <p:spPr>
          <a:xfrm>
            <a:off x="6035075" y="2287481"/>
            <a:ext cx="1807800" cy="32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39"/>
          <p:cNvSpPr/>
          <p:nvPr/>
        </p:nvSpPr>
        <p:spPr>
          <a:xfrm rot="-5400000">
            <a:off x="5068325" y="3102956"/>
            <a:ext cx="1150500" cy="42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39">
            <a:hlinkClick r:id="rId3"/>
          </p:cNvPr>
          <p:cNvSpPr/>
          <p:nvPr/>
        </p:nvSpPr>
        <p:spPr>
          <a:xfrm>
            <a:off x="0" y="5276850"/>
            <a:ext cx="3578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39"/>
          <p:cNvSpPr txBox="1"/>
          <p:nvPr/>
        </p:nvSpPr>
        <p:spPr>
          <a:xfrm>
            <a:off x="938050" y="3846188"/>
            <a:ext cx="3496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Indegree</a:t>
            </a:r>
            <a:r>
              <a:rPr lang="en">
                <a:latin typeface="PT Serif"/>
                <a:ea typeface="PT Serif"/>
                <a:cs typeface="PT Serif"/>
                <a:sym typeface="PT Serif"/>
              </a:rPr>
              <a:t> of nodes suggest how often they are being recommended on the platform .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042" name="Google Shape;2042;p139"/>
          <p:cNvCxnSpPr/>
          <p:nvPr/>
        </p:nvCxnSpPr>
        <p:spPr>
          <a:xfrm flipH="1">
            <a:off x="2076775" y="3458906"/>
            <a:ext cx="359700" cy="52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40"/>
          <p:cNvSpPr txBox="1"/>
          <p:nvPr>
            <p:ph type="title"/>
          </p:nvPr>
        </p:nvSpPr>
        <p:spPr>
          <a:xfrm>
            <a:off x="729450" y="9889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</a:t>
            </a:r>
            <a:endParaRPr sz="2800"/>
          </a:p>
        </p:txBody>
      </p:sp>
      <p:sp>
        <p:nvSpPr>
          <p:cNvPr id="2048" name="Google Shape;2048;p140"/>
          <p:cNvSpPr txBox="1"/>
          <p:nvPr>
            <p:ph idx="1" type="body"/>
          </p:nvPr>
        </p:nvSpPr>
        <p:spPr>
          <a:xfrm>
            <a:off x="457200" y="1200150"/>
            <a:ext cx="38403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049" name="Google Shape;2049;p140"/>
          <p:cNvSpPr txBox="1"/>
          <p:nvPr>
            <p:ph idx="12" type="sldNum"/>
          </p:nvPr>
        </p:nvSpPr>
        <p:spPr>
          <a:xfrm>
            <a:off x="8536302" y="35623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50" name="Google Shape;2050;p140"/>
          <p:cNvGraphicFramePr/>
          <p:nvPr/>
        </p:nvGraphicFramePr>
        <p:xfrm>
          <a:off x="705275" y="16442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{BC84A019-5EDF-4121-93F1-1378AB58E39C}</a:tableStyleId>
              </a:tblPr>
              <a:tblGrid>
                <a:gridCol w="958375"/>
                <a:gridCol w="1649350"/>
                <a:gridCol w="1715150"/>
                <a:gridCol w="1938925"/>
                <a:gridCol w="1630775"/>
              </a:tblGrid>
              <a:tr h="29610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584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b="1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Unpopular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Moderately popular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Popular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Unpopular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Moderately popular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529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Popular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cb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aseline="-25000" lang="en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</a:t>
                      </a:r>
                      <a:endParaRPr baseline="-25000"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1" name="Google Shape;2051;p140">
            <a:hlinkClick r:id="rId3"/>
          </p:cNvPr>
          <p:cNvSpPr/>
          <p:nvPr/>
        </p:nvSpPr>
        <p:spPr>
          <a:xfrm>
            <a:off x="0" y="5048250"/>
            <a:ext cx="3578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2" name="Google Shape;2052;p140"/>
          <p:cNvCxnSpPr/>
          <p:nvPr/>
        </p:nvCxnSpPr>
        <p:spPr>
          <a:xfrm flipH="1">
            <a:off x="5029200" y="3583663"/>
            <a:ext cx="2128800" cy="1083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3" name="Google Shape;2053;p140"/>
          <p:cNvSpPr txBox="1"/>
          <p:nvPr/>
        </p:nvSpPr>
        <p:spPr>
          <a:xfrm>
            <a:off x="1143000" y="4350113"/>
            <a:ext cx="7360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Fraction of recommendations from  ‘moderately popular’ movies to ‘popular’ movies.</a:t>
            </a:r>
            <a:r>
              <a:rPr i="1" lang="en" sz="1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41"/>
          <p:cNvSpPr txBox="1"/>
          <p:nvPr>
            <p:ph type="title"/>
          </p:nvPr>
        </p:nvSpPr>
        <p:spPr>
          <a:xfrm>
            <a:off x="457200" y="2240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 based on Popularity</a:t>
            </a:r>
            <a:endParaRPr sz="2800"/>
          </a:p>
        </p:txBody>
      </p:sp>
      <p:sp>
        <p:nvSpPr>
          <p:cNvPr id="2059" name="Google Shape;2059;p141"/>
          <p:cNvSpPr txBox="1"/>
          <p:nvPr>
            <p:ph idx="12" type="sldNum"/>
          </p:nvPr>
        </p:nvSpPr>
        <p:spPr>
          <a:xfrm>
            <a:off x="4450050" y="43245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0" name="Google Shape;2060;p141"/>
          <p:cNvSpPr txBox="1"/>
          <p:nvPr>
            <p:ph idx="2" type="body"/>
          </p:nvPr>
        </p:nvSpPr>
        <p:spPr>
          <a:xfrm>
            <a:off x="1248300" y="4449956"/>
            <a:ext cx="4626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IMDb Recommendation Network</a:t>
            </a:r>
            <a:endParaRPr/>
          </a:p>
        </p:txBody>
      </p:sp>
      <p:sp>
        <p:nvSpPr>
          <p:cNvPr id="2061" name="Google Shape;2061;p141">
            <a:hlinkClick r:id="rId3"/>
          </p:cNvPr>
          <p:cNvSpPr/>
          <p:nvPr/>
        </p:nvSpPr>
        <p:spPr>
          <a:xfrm>
            <a:off x="152400" y="4876800"/>
            <a:ext cx="47709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2" name="Google Shape;206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615406"/>
            <a:ext cx="3525058" cy="28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42"/>
          <p:cNvSpPr txBox="1"/>
          <p:nvPr>
            <p:ph type="title"/>
          </p:nvPr>
        </p:nvSpPr>
        <p:spPr>
          <a:xfrm>
            <a:off x="457200" y="2240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 based on Popularity</a:t>
            </a:r>
            <a:endParaRPr sz="2800"/>
          </a:p>
        </p:txBody>
      </p:sp>
      <p:sp>
        <p:nvSpPr>
          <p:cNvPr id="2068" name="Google Shape;2068;p142"/>
          <p:cNvSpPr txBox="1"/>
          <p:nvPr>
            <p:ph idx="12" type="sldNum"/>
          </p:nvPr>
        </p:nvSpPr>
        <p:spPr>
          <a:xfrm>
            <a:off x="4450050" y="43245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9" name="Google Shape;2069;p142"/>
          <p:cNvSpPr txBox="1"/>
          <p:nvPr>
            <p:ph idx="2" type="body"/>
          </p:nvPr>
        </p:nvSpPr>
        <p:spPr>
          <a:xfrm>
            <a:off x="1248300" y="4449956"/>
            <a:ext cx="4626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IMDb Recommendation Network</a:t>
            </a:r>
            <a:endParaRPr/>
          </a:p>
        </p:txBody>
      </p:sp>
      <p:sp>
        <p:nvSpPr>
          <p:cNvPr id="2070" name="Google Shape;2070;p142">
            <a:hlinkClick r:id="rId3"/>
          </p:cNvPr>
          <p:cNvSpPr/>
          <p:nvPr/>
        </p:nvSpPr>
        <p:spPr>
          <a:xfrm>
            <a:off x="152400" y="4876800"/>
            <a:ext cx="47709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615406"/>
            <a:ext cx="3525058" cy="28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2"/>
          <p:cNvSpPr/>
          <p:nvPr/>
        </p:nvSpPr>
        <p:spPr>
          <a:xfrm>
            <a:off x="4593400" y="1715325"/>
            <a:ext cx="982500" cy="238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3" name="Google Shape;2073;p142"/>
          <p:cNvCxnSpPr/>
          <p:nvPr/>
        </p:nvCxnSpPr>
        <p:spPr>
          <a:xfrm flipH="1" rot="10800000">
            <a:off x="5231825" y="1462669"/>
            <a:ext cx="1179000" cy="94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4" name="Google Shape;2074;p142"/>
          <p:cNvSpPr txBox="1"/>
          <p:nvPr/>
        </p:nvSpPr>
        <p:spPr>
          <a:xfrm>
            <a:off x="6219150" y="1149544"/>
            <a:ext cx="2162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Recommendations from popular movies to popular movies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075" name="Google Shape;2075;p142"/>
          <p:cNvCxnSpPr/>
          <p:nvPr/>
        </p:nvCxnSpPr>
        <p:spPr>
          <a:xfrm flipH="1" rot="10800000">
            <a:off x="5347474" y="2795805"/>
            <a:ext cx="1493400" cy="45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6" name="Google Shape;2076;p142"/>
          <p:cNvSpPr txBox="1"/>
          <p:nvPr/>
        </p:nvSpPr>
        <p:spPr>
          <a:xfrm>
            <a:off x="6676350" y="2521144"/>
            <a:ext cx="2162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Recommendations from popular movies to moderately popular movies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077" name="Google Shape;2077;p142"/>
          <p:cNvCxnSpPr/>
          <p:nvPr/>
        </p:nvCxnSpPr>
        <p:spPr>
          <a:xfrm>
            <a:off x="5369375" y="3781406"/>
            <a:ext cx="1316700" cy="33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8" name="Google Shape;2078;p142"/>
          <p:cNvSpPr txBox="1"/>
          <p:nvPr/>
        </p:nvSpPr>
        <p:spPr>
          <a:xfrm>
            <a:off x="6600150" y="4007044"/>
            <a:ext cx="2162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Recommendations from popular movies to unpopular movies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43"/>
          <p:cNvSpPr txBox="1"/>
          <p:nvPr>
            <p:ph type="title"/>
          </p:nvPr>
        </p:nvSpPr>
        <p:spPr>
          <a:xfrm>
            <a:off x="457200" y="2240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 based on Popularity</a:t>
            </a:r>
            <a:endParaRPr sz="2800"/>
          </a:p>
        </p:txBody>
      </p:sp>
      <p:sp>
        <p:nvSpPr>
          <p:cNvPr id="2084" name="Google Shape;2084;p143"/>
          <p:cNvSpPr txBox="1"/>
          <p:nvPr>
            <p:ph idx="12" type="sldNum"/>
          </p:nvPr>
        </p:nvSpPr>
        <p:spPr>
          <a:xfrm>
            <a:off x="4450050" y="43245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5" name="Google Shape;2085;p143"/>
          <p:cNvSpPr txBox="1"/>
          <p:nvPr>
            <p:ph idx="2" type="body"/>
          </p:nvPr>
        </p:nvSpPr>
        <p:spPr>
          <a:xfrm>
            <a:off x="1248300" y="4449956"/>
            <a:ext cx="4626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IMDb Recommendation Network</a:t>
            </a:r>
            <a:endParaRPr/>
          </a:p>
        </p:txBody>
      </p:sp>
      <p:sp>
        <p:nvSpPr>
          <p:cNvPr id="2086" name="Google Shape;2086;p143"/>
          <p:cNvSpPr txBox="1"/>
          <p:nvPr/>
        </p:nvSpPr>
        <p:spPr>
          <a:xfrm>
            <a:off x="6736075" y="1480181"/>
            <a:ext cx="15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Most diverse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87" name="Google Shape;2087;p143">
            <a:hlinkClick r:id="rId3"/>
          </p:cNvPr>
          <p:cNvSpPr/>
          <p:nvPr/>
        </p:nvSpPr>
        <p:spPr>
          <a:xfrm>
            <a:off x="152400" y="4876800"/>
            <a:ext cx="47709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8" name="Google Shape;208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615406"/>
            <a:ext cx="3525058" cy="28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143"/>
          <p:cNvSpPr/>
          <p:nvPr/>
        </p:nvSpPr>
        <p:spPr>
          <a:xfrm>
            <a:off x="4593400" y="1715325"/>
            <a:ext cx="982500" cy="238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3"/>
          <p:cNvCxnSpPr>
            <a:endCxn id="2086" idx="1"/>
          </p:cNvCxnSpPr>
          <p:nvPr/>
        </p:nvCxnSpPr>
        <p:spPr>
          <a:xfrm flipH="1" rot="10800000">
            <a:off x="5556175" y="1676981"/>
            <a:ext cx="1179900" cy="4506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44"/>
          <p:cNvSpPr txBox="1"/>
          <p:nvPr>
            <p:ph type="title"/>
          </p:nvPr>
        </p:nvSpPr>
        <p:spPr>
          <a:xfrm>
            <a:off x="457200" y="2240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Contingency Matrix based on Popularity</a:t>
            </a:r>
            <a:endParaRPr sz="2800"/>
          </a:p>
        </p:txBody>
      </p:sp>
      <p:sp>
        <p:nvSpPr>
          <p:cNvPr id="2096" name="Google Shape;2096;p144"/>
          <p:cNvSpPr txBox="1"/>
          <p:nvPr>
            <p:ph idx="12" type="sldNum"/>
          </p:nvPr>
        </p:nvSpPr>
        <p:spPr>
          <a:xfrm>
            <a:off x="4450050" y="43245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7" name="Google Shape;2097;p144"/>
          <p:cNvSpPr txBox="1"/>
          <p:nvPr>
            <p:ph idx="2" type="body"/>
          </p:nvPr>
        </p:nvSpPr>
        <p:spPr>
          <a:xfrm>
            <a:off x="1248300" y="4449956"/>
            <a:ext cx="4626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IMDb Recommendation Network</a:t>
            </a:r>
            <a:endParaRPr/>
          </a:p>
        </p:txBody>
      </p:sp>
      <p:sp>
        <p:nvSpPr>
          <p:cNvPr id="2098" name="Google Shape;2098;p144"/>
          <p:cNvSpPr txBox="1"/>
          <p:nvPr/>
        </p:nvSpPr>
        <p:spPr>
          <a:xfrm>
            <a:off x="6736075" y="1480181"/>
            <a:ext cx="15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Most diverse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99" name="Google Shape;2099;p144"/>
          <p:cNvSpPr txBox="1"/>
          <p:nvPr/>
        </p:nvSpPr>
        <p:spPr>
          <a:xfrm>
            <a:off x="6156950" y="880106"/>
            <a:ext cx="214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Mostly recommends itself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00" name="Google Shape;2100;p144">
            <a:hlinkClick r:id="rId3"/>
          </p:cNvPr>
          <p:cNvSpPr/>
          <p:nvPr/>
        </p:nvSpPr>
        <p:spPr>
          <a:xfrm>
            <a:off x="152400" y="4876800"/>
            <a:ext cx="47709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1" name="Google Shape;2101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615406"/>
            <a:ext cx="3525058" cy="28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44"/>
          <p:cNvSpPr/>
          <p:nvPr/>
        </p:nvSpPr>
        <p:spPr>
          <a:xfrm>
            <a:off x="4593400" y="1715325"/>
            <a:ext cx="982500" cy="238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3" name="Google Shape;2103;p144"/>
          <p:cNvCxnSpPr>
            <a:endCxn id="2098" idx="1"/>
          </p:cNvCxnSpPr>
          <p:nvPr/>
        </p:nvCxnSpPr>
        <p:spPr>
          <a:xfrm flipH="1" rot="10800000">
            <a:off x="5556175" y="1676981"/>
            <a:ext cx="1179900" cy="4506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04" name="Google Shape;2104;p144"/>
          <p:cNvSpPr/>
          <p:nvPr/>
        </p:nvSpPr>
        <p:spPr>
          <a:xfrm>
            <a:off x="1545400" y="1715325"/>
            <a:ext cx="982500" cy="238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5" name="Google Shape;2105;p144"/>
          <p:cNvCxnSpPr>
            <a:stCxn id="2104" idx="0"/>
          </p:cNvCxnSpPr>
          <p:nvPr/>
        </p:nvCxnSpPr>
        <p:spPr>
          <a:xfrm flipH="1" rot="10800000">
            <a:off x="2036650" y="1376025"/>
            <a:ext cx="4148400" cy="339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729450" y="11700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I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Motivation and Methods for Fairness in Algorithmic Summaries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800"/>
              <a:t>PACMHCI 2019 (ACM CSCW 2019)</a:t>
            </a:r>
            <a:endParaRPr sz="2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45"/>
          <p:cNvSpPr txBox="1"/>
          <p:nvPr>
            <p:ph type="title"/>
          </p:nvPr>
        </p:nvSpPr>
        <p:spPr>
          <a:xfrm>
            <a:off x="729450" y="988988"/>
            <a:ext cx="76884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45"/>
          <p:cNvSpPr txBox="1"/>
          <p:nvPr>
            <p:ph idx="1" type="body"/>
          </p:nvPr>
        </p:nvSpPr>
        <p:spPr>
          <a:xfrm>
            <a:off x="729325" y="1559156"/>
            <a:ext cx="3774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5"/>
          <p:cNvSpPr txBox="1"/>
          <p:nvPr>
            <p:ph idx="12" type="sldNum"/>
          </p:nvPr>
        </p:nvSpPr>
        <p:spPr>
          <a:xfrm>
            <a:off x="8536302" y="35623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3" name="Google Shape;2113;p145"/>
          <p:cNvSpPr/>
          <p:nvPr/>
        </p:nvSpPr>
        <p:spPr>
          <a:xfrm>
            <a:off x="5676900" y="2988938"/>
            <a:ext cx="2628900" cy="13494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5"/>
          <p:cNvSpPr txBox="1"/>
          <p:nvPr/>
        </p:nvSpPr>
        <p:spPr>
          <a:xfrm>
            <a:off x="5760725" y="3204600"/>
            <a:ext cx="24687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High level insight: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IMDb is more diverse than Netflix and Google Play.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15" name="Google Shape;2115;p145"/>
          <p:cNvSpPr txBox="1"/>
          <p:nvPr/>
        </p:nvSpPr>
        <p:spPr>
          <a:xfrm>
            <a:off x="891550" y="2375925"/>
            <a:ext cx="33465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Netflix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16" name="Google Shape;2116;p145"/>
          <p:cNvSpPr txBox="1"/>
          <p:nvPr/>
        </p:nvSpPr>
        <p:spPr>
          <a:xfrm>
            <a:off x="5158750" y="2490225"/>
            <a:ext cx="33465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Google Play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17" name="Google Shape;2117;p145"/>
          <p:cNvSpPr txBox="1"/>
          <p:nvPr/>
        </p:nvSpPr>
        <p:spPr>
          <a:xfrm>
            <a:off x="891550" y="4661925"/>
            <a:ext cx="33465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IMDb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18" name="Google Shape;2118;p145">
            <a:hlinkClick r:id="rId3"/>
          </p:cNvPr>
          <p:cNvSpPr/>
          <p:nvPr/>
        </p:nvSpPr>
        <p:spPr>
          <a:xfrm>
            <a:off x="0" y="5048250"/>
            <a:ext cx="49032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9" name="Google Shape;211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75" y="2641675"/>
            <a:ext cx="2509875" cy="205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475" y="399094"/>
            <a:ext cx="2509875" cy="20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875" y="412813"/>
            <a:ext cx="2509875" cy="20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46"/>
          <p:cNvSpPr txBox="1"/>
          <p:nvPr>
            <p:ph type="title"/>
          </p:nvPr>
        </p:nvSpPr>
        <p:spPr>
          <a:xfrm>
            <a:off x="729450" y="1141388"/>
            <a:ext cx="7688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Random Walk-based Measures</a:t>
            </a:r>
            <a:endParaRPr sz="2800"/>
          </a:p>
        </p:txBody>
      </p:sp>
      <p:sp>
        <p:nvSpPr>
          <p:cNvPr id="2127" name="Google Shape;2127;p146"/>
          <p:cNvSpPr txBox="1"/>
          <p:nvPr>
            <p:ph idx="1" type="body"/>
          </p:nvPr>
        </p:nvSpPr>
        <p:spPr>
          <a:xfrm>
            <a:off x="1021825" y="1806375"/>
            <a:ext cx="76650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Recommendation Network + User Browsing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Shannon entropy of their observed distribution to quantify the diversity.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128" name="Google Shape;2128;p146"/>
          <p:cNvSpPr txBox="1"/>
          <p:nvPr>
            <p:ph idx="12" type="sldNum"/>
          </p:nvPr>
        </p:nvSpPr>
        <p:spPr>
          <a:xfrm>
            <a:off x="8536302" y="35623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46">
            <a:hlinkClick r:id="rId3"/>
          </p:cNvPr>
          <p:cNvSpPr/>
          <p:nvPr/>
        </p:nvSpPr>
        <p:spPr>
          <a:xfrm>
            <a:off x="0" y="5048250"/>
            <a:ext cx="6626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47"/>
          <p:cNvSpPr txBox="1"/>
          <p:nvPr>
            <p:ph type="title"/>
          </p:nvPr>
        </p:nvSpPr>
        <p:spPr>
          <a:xfrm>
            <a:off x="729450" y="1141388"/>
            <a:ext cx="7688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Random Walk-based Measures</a:t>
            </a:r>
            <a:endParaRPr sz="2800"/>
          </a:p>
        </p:txBody>
      </p:sp>
      <p:sp>
        <p:nvSpPr>
          <p:cNvPr id="2135" name="Google Shape;2135;p147"/>
          <p:cNvSpPr txBox="1"/>
          <p:nvPr>
            <p:ph idx="1" type="body"/>
          </p:nvPr>
        </p:nvSpPr>
        <p:spPr>
          <a:xfrm>
            <a:off x="1021825" y="1806375"/>
            <a:ext cx="76650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Recommendation Network + User Browsing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Shannon entropy of their observed distribution to quantify the diversity.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Major factor that determines diversity: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➢"/>
            </a:pPr>
            <a:r>
              <a:rPr b="1" lang="en" sz="1800">
                <a:solidFill>
                  <a:srgbClr val="000000"/>
                </a:solidFill>
              </a:rPr>
              <a:t>Teleportation probability (User Propensity)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36" name="Google Shape;2136;p147"/>
          <p:cNvSpPr txBox="1"/>
          <p:nvPr>
            <p:ph idx="12" type="sldNum"/>
          </p:nvPr>
        </p:nvSpPr>
        <p:spPr>
          <a:xfrm>
            <a:off x="8536302" y="35623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47">
            <a:hlinkClick r:id="rId3"/>
          </p:cNvPr>
          <p:cNvSpPr/>
          <p:nvPr/>
        </p:nvSpPr>
        <p:spPr>
          <a:xfrm>
            <a:off x="0" y="5048250"/>
            <a:ext cx="6626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8"/>
          <p:cNvSpPr txBox="1"/>
          <p:nvPr>
            <p:ph type="title"/>
          </p:nvPr>
        </p:nvSpPr>
        <p:spPr>
          <a:xfrm>
            <a:off x="457200" y="1097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Variation of Entropy</a:t>
            </a:r>
            <a:endParaRPr sz="2800"/>
          </a:p>
        </p:txBody>
      </p:sp>
      <p:sp>
        <p:nvSpPr>
          <p:cNvPr id="2143" name="Google Shape;2143;p148"/>
          <p:cNvSpPr txBox="1"/>
          <p:nvPr>
            <p:ph idx="1" type="body"/>
          </p:nvPr>
        </p:nvSpPr>
        <p:spPr>
          <a:xfrm>
            <a:off x="729325" y="1559156"/>
            <a:ext cx="3774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4" name="Google Shape;214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61840"/>
            <a:ext cx="3634760" cy="269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148"/>
          <p:cNvSpPr txBox="1"/>
          <p:nvPr/>
        </p:nvSpPr>
        <p:spPr>
          <a:xfrm>
            <a:off x="1893525" y="4328175"/>
            <a:ext cx="31131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46" name="Google Shape;2146;p148"/>
          <p:cNvSpPr/>
          <p:nvPr/>
        </p:nvSpPr>
        <p:spPr>
          <a:xfrm>
            <a:off x="1283525" y="4075163"/>
            <a:ext cx="746700" cy="22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7" name="Google Shape;2147;p148"/>
          <p:cNvCxnSpPr/>
          <p:nvPr/>
        </p:nvCxnSpPr>
        <p:spPr>
          <a:xfrm flipH="1">
            <a:off x="1355675" y="4299263"/>
            <a:ext cx="453600" cy="18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8" name="Google Shape;2148;p148"/>
          <p:cNvSpPr txBox="1"/>
          <p:nvPr/>
        </p:nvSpPr>
        <p:spPr>
          <a:xfrm>
            <a:off x="152400" y="440887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49" name="Google Shape;2149;p148"/>
          <p:cNvSpPr/>
          <p:nvPr/>
        </p:nvSpPr>
        <p:spPr>
          <a:xfrm>
            <a:off x="4416925" y="4086938"/>
            <a:ext cx="353100" cy="18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0" name="Google Shape;2150;p148"/>
          <p:cNvCxnSpPr/>
          <p:nvPr/>
        </p:nvCxnSpPr>
        <p:spPr>
          <a:xfrm>
            <a:off x="4593475" y="4276388"/>
            <a:ext cx="409200" cy="16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51" name="Google Shape;2151;p148"/>
          <p:cNvSpPr txBox="1"/>
          <p:nvPr/>
        </p:nvSpPr>
        <p:spPr>
          <a:xfrm>
            <a:off x="4724400" y="435172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52" name="Google Shape;2152;p148">
            <a:hlinkClick r:id="rId4"/>
          </p:cNvPr>
          <p:cNvSpPr/>
          <p:nvPr/>
        </p:nvSpPr>
        <p:spPr>
          <a:xfrm>
            <a:off x="0" y="5048250"/>
            <a:ext cx="7288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48"/>
          <p:cNvSpPr txBox="1"/>
          <p:nvPr/>
        </p:nvSpPr>
        <p:spPr>
          <a:xfrm rot="-5400000">
            <a:off x="-808725" y="2788613"/>
            <a:ext cx="272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Entropy of  the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49"/>
          <p:cNvSpPr txBox="1"/>
          <p:nvPr>
            <p:ph type="title"/>
          </p:nvPr>
        </p:nvSpPr>
        <p:spPr>
          <a:xfrm>
            <a:off x="457200" y="1097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Variation of Entropy</a:t>
            </a:r>
            <a:endParaRPr sz="2800"/>
          </a:p>
        </p:txBody>
      </p:sp>
      <p:sp>
        <p:nvSpPr>
          <p:cNvPr id="2159" name="Google Shape;2159;p149"/>
          <p:cNvSpPr txBox="1"/>
          <p:nvPr>
            <p:ph idx="1" type="body"/>
          </p:nvPr>
        </p:nvSpPr>
        <p:spPr>
          <a:xfrm>
            <a:off x="729325" y="1559156"/>
            <a:ext cx="3774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0" name="Google Shape;21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61840"/>
            <a:ext cx="3634760" cy="269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49"/>
          <p:cNvSpPr/>
          <p:nvPr/>
        </p:nvSpPr>
        <p:spPr>
          <a:xfrm>
            <a:off x="1325875" y="1518275"/>
            <a:ext cx="365700" cy="24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2" name="Google Shape;2162;p149"/>
          <p:cNvCxnSpPr/>
          <p:nvPr/>
        </p:nvCxnSpPr>
        <p:spPr>
          <a:xfrm flipH="1" rot="10800000">
            <a:off x="1508725" y="1089581"/>
            <a:ext cx="5006400" cy="4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3" name="Google Shape;2163;p149"/>
          <p:cNvSpPr txBox="1"/>
          <p:nvPr/>
        </p:nvSpPr>
        <p:spPr>
          <a:xfrm>
            <a:off x="6126475" y="579113"/>
            <a:ext cx="236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High Diversity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(If the top recommendation is always followed)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64" name="Google Shape;2164;p149"/>
          <p:cNvSpPr txBox="1"/>
          <p:nvPr/>
        </p:nvSpPr>
        <p:spPr>
          <a:xfrm>
            <a:off x="1893525" y="4328175"/>
            <a:ext cx="31131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65" name="Google Shape;2165;p149"/>
          <p:cNvSpPr/>
          <p:nvPr/>
        </p:nvSpPr>
        <p:spPr>
          <a:xfrm>
            <a:off x="1283525" y="4075163"/>
            <a:ext cx="746700" cy="22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6" name="Google Shape;2166;p149"/>
          <p:cNvCxnSpPr/>
          <p:nvPr/>
        </p:nvCxnSpPr>
        <p:spPr>
          <a:xfrm flipH="1">
            <a:off x="1355675" y="4299263"/>
            <a:ext cx="453600" cy="18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7" name="Google Shape;2167;p149"/>
          <p:cNvSpPr txBox="1"/>
          <p:nvPr/>
        </p:nvSpPr>
        <p:spPr>
          <a:xfrm>
            <a:off x="152400" y="440887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68" name="Google Shape;2168;p149"/>
          <p:cNvSpPr/>
          <p:nvPr/>
        </p:nvSpPr>
        <p:spPr>
          <a:xfrm>
            <a:off x="4416925" y="4086938"/>
            <a:ext cx="353100" cy="18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9" name="Google Shape;2169;p149"/>
          <p:cNvCxnSpPr/>
          <p:nvPr/>
        </p:nvCxnSpPr>
        <p:spPr>
          <a:xfrm>
            <a:off x="4593475" y="4276388"/>
            <a:ext cx="409200" cy="16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70" name="Google Shape;2170;p149"/>
          <p:cNvSpPr txBox="1"/>
          <p:nvPr/>
        </p:nvSpPr>
        <p:spPr>
          <a:xfrm>
            <a:off x="4724400" y="435172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71" name="Google Shape;2171;p149">
            <a:hlinkClick r:id="rId4"/>
          </p:cNvPr>
          <p:cNvSpPr/>
          <p:nvPr/>
        </p:nvSpPr>
        <p:spPr>
          <a:xfrm>
            <a:off x="0" y="5048250"/>
            <a:ext cx="7288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49"/>
          <p:cNvSpPr txBox="1"/>
          <p:nvPr/>
        </p:nvSpPr>
        <p:spPr>
          <a:xfrm rot="-5400000">
            <a:off x="-808725" y="2788613"/>
            <a:ext cx="272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Entropy of  the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457200" y="1097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Variation of Entropy</a:t>
            </a:r>
            <a:endParaRPr sz="2800"/>
          </a:p>
        </p:txBody>
      </p:sp>
      <p:sp>
        <p:nvSpPr>
          <p:cNvPr id="2178" name="Google Shape;2178;p150"/>
          <p:cNvSpPr txBox="1"/>
          <p:nvPr>
            <p:ph idx="1" type="body"/>
          </p:nvPr>
        </p:nvSpPr>
        <p:spPr>
          <a:xfrm>
            <a:off x="729325" y="1559156"/>
            <a:ext cx="3774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9" name="Google Shape;217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61840"/>
            <a:ext cx="3634760" cy="269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150"/>
          <p:cNvSpPr/>
          <p:nvPr/>
        </p:nvSpPr>
        <p:spPr>
          <a:xfrm>
            <a:off x="1325875" y="1518275"/>
            <a:ext cx="365700" cy="24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1" name="Google Shape;2181;p150"/>
          <p:cNvCxnSpPr/>
          <p:nvPr/>
        </p:nvCxnSpPr>
        <p:spPr>
          <a:xfrm flipH="1" rot="10800000">
            <a:off x="1508725" y="1089581"/>
            <a:ext cx="5006400" cy="4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2" name="Google Shape;2182;p150"/>
          <p:cNvSpPr txBox="1"/>
          <p:nvPr/>
        </p:nvSpPr>
        <p:spPr>
          <a:xfrm>
            <a:off x="6126475" y="579113"/>
            <a:ext cx="236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High Diversity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(If the top recommendation is always followed)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83" name="Google Shape;2183;p150"/>
          <p:cNvSpPr txBox="1"/>
          <p:nvPr/>
        </p:nvSpPr>
        <p:spPr>
          <a:xfrm>
            <a:off x="1893525" y="4328175"/>
            <a:ext cx="31131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84" name="Google Shape;2184;p150"/>
          <p:cNvSpPr/>
          <p:nvPr/>
        </p:nvSpPr>
        <p:spPr>
          <a:xfrm>
            <a:off x="1463050" y="3583850"/>
            <a:ext cx="32994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5" name="Google Shape;2185;p150"/>
          <p:cNvCxnSpPr/>
          <p:nvPr/>
        </p:nvCxnSpPr>
        <p:spPr>
          <a:xfrm flipH="1" rot="10800000">
            <a:off x="4762500" y="3257550"/>
            <a:ext cx="1943100" cy="342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6" name="Google Shape;2186;p150"/>
          <p:cNvSpPr txBox="1"/>
          <p:nvPr/>
        </p:nvSpPr>
        <p:spPr>
          <a:xfrm>
            <a:off x="6659875" y="3074663"/>
            <a:ext cx="236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Lowest Diversity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87" name="Google Shape;2187;p150"/>
          <p:cNvSpPr/>
          <p:nvPr/>
        </p:nvSpPr>
        <p:spPr>
          <a:xfrm>
            <a:off x="1283525" y="4075163"/>
            <a:ext cx="746700" cy="22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8" name="Google Shape;2188;p150"/>
          <p:cNvCxnSpPr/>
          <p:nvPr/>
        </p:nvCxnSpPr>
        <p:spPr>
          <a:xfrm flipH="1">
            <a:off x="1355675" y="4299263"/>
            <a:ext cx="453600" cy="18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9" name="Google Shape;2189;p150"/>
          <p:cNvSpPr txBox="1"/>
          <p:nvPr/>
        </p:nvSpPr>
        <p:spPr>
          <a:xfrm>
            <a:off x="152400" y="440887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90" name="Google Shape;2190;p150"/>
          <p:cNvSpPr/>
          <p:nvPr/>
        </p:nvSpPr>
        <p:spPr>
          <a:xfrm>
            <a:off x="4416925" y="4086938"/>
            <a:ext cx="353100" cy="18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1" name="Google Shape;2191;p150"/>
          <p:cNvCxnSpPr/>
          <p:nvPr/>
        </p:nvCxnSpPr>
        <p:spPr>
          <a:xfrm>
            <a:off x="4593475" y="4276388"/>
            <a:ext cx="409200" cy="16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92" name="Google Shape;2192;p150"/>
          <p:cNvSpPr txBox="1"/>
          <p:nvPr/>
        </p:nvSpPr>
        <p:spPr>
          <a:xfrm>
            <a:off x="4724400" y="435172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93" name="Google Shape;2193;p150">
            <a:hlinkClick r:id="rId4"/>
          </p:cNvPr>
          <p:cNvSpPr/>
          <p:nvPr/>
        </p:nvSpPr>
        <p:spPr>
          <a:xfrm>
            <a:off x="0" y="5048250"/>
            <a:ext cx="7288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50"/>
          <p:cNvSpPr txBox="1"/>
          <p:nvPr/>
        </p:nvSpPr>
        <p:spPr>
          <a:xfrm rot="-5400000">
            <a:off x="-808725" y="2788613"/>
            <a:ext cx="272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Entropy of  the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51"/>
          <p:cNvSpPr txBox="1"/>
          <p:nvPr>
            <p:ph type="title"/>
          </p:nvPr>
        </p:nvSpPr>
        <p:spPr>
          <a:xfrm>
            <a:off x="457200" y="1097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Variation of Entropy</a:t>
            </a:r>
            <a:endParaRPr sz="2800"/>
          </a:p>
        </p:txBody>
      </p:sp>
      <p:sp>
        <p:nvSpPr>
          <p:cNvPr id="2200" name="Google Shape;2200;p151"/>
          <p:cNvSpPr txBox="1"/>
          <p:nvPr>
            <p:ph idx="1" type="body"/>
          </p:nvPr>
        </p:nvSpPr>
        <p:spPr>
          <a:xfrm>
            <a:off x="729325" y="1559156"/>
            <a:ext cx="37743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1" name="Google Shape;220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61840"/>
            <a:ext cx="3634760" cy="269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51"/>
          <p:cNvSpPr/>
          <p:nvPr/>
        </p:nvSpPr>
        <p:spPr>
          <a:xfrm>
            <a:off x="1325875" y="1518275"/>
            <a:ext cx="365700" cy="24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3" name="Google Shape;2203;p151"/>
          <p:cNvCxnSpPr/>
          <p:nvPr/>
        </p:nvCxnSpPr>
        <p:spPr>
          <a:xfrm flipH="1" rot="10800000">
            <a:off x="1508725" y="1089581"/>
            <a:ext cx="5006400" cy="4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4" name="Google Shape;2204;p151"/>
          <p:cNvSpPr txBox="1"/>
          <p:nvPr/>
        </p:nvSpPr>
        <p:spPr>
          <a:xfrm>
            <a:off x="6126475" y="579113"/>
            <a:ext cx="236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High Diversity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(If the top recommendation is always followed)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05" name="Google Shape;2205;p151"/>
          <p:cNvSpPr txBox="1"/>
          <p:nvPr/>
        </p:nvSpPr>
        <p:spPr>
          <a:xfrm>
            <a:off x="1893525" y="4328175"/>
            <a:ext cx="31131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06" name="Google Shape;2206;p151"/>
          <p:cNvSpPr/>
          <p:nvPr/>
        </p:nvSpPr>
        <p:spPr>
          <a:xfrm>
            <a:off x="1463050" y="3583850"/>
            <a:ext cx="32994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7" name="Google Shape;2207;p151"/>
          <p:cNvCxnSpPr/>
          <p:nvPr/>
        </p:nvCxnSpPr>
        <p:spPr>
          <a:xfrm flipH="1" rot="10800000">
            <a:off x="4762500" y="3257550"/>
            <a:ext cx="1943100" cy="342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8" name="Google Shape;2208;p151"/>
          <p:cNvSpPr txBox="1"/>
          <p:nvPr/>
        </p:nvSpPr>
        <p:spPr>
          <a:xfrm>
            <a:off x="6659875" y="3074663"/>
            <a:ext cx="236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Lowest Diversity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09" name="Google Shape;2209;p151"/>
          <p:cNvSpPr/>
          <p:nvPr/>
        </p:nvSpPr>
        <p:spPr>
          <a:xfrm>
            <a:off x="6515125" y="1917501"/>
            <a:ext cx="1836300" cy="102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51"/>
          <p:cNvSpPr txBox="1"/>
          <p:nvPr/>
        </p:nvSpPr>
        <p:spPr>
          <a:xfrm>
            <a:off x="6507475" y="1842131"/>
            <a:ext cx="1737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erif"/>
                <a:ea typeface="PT Serif"/>
                <a:cs typeface="PT Serif"/>
                <a:sym typeface="PT Serif"/>
              </a:rPr>
              <a:t>Google Play is less diverse in comparison to IMDb and Netflix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11" name="Google Shape;2211;p151"/>
          <p:cNvSpPr/>
          <p:nvPr/>
        </p:nvSpPr>
        <p:spPr>
          <a:xfrm>
            <a:off x="1283525" y="4075163"/>
            <a:ext cx="746700" cy="22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2" name="Google Shape;2212;p151"/>
          <p:cNvCxnSpPr/>
          <p:nvPr/>
        </p:nvCxnSpPr>
        <p:spPr>
          <a:xfrm flipH="1">
            <a:off x="1355675" y="4299263"/>
            <a:ext cx="453600" cy="18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3" name="Google Shape;2213;p151"/>
          <p:cNvSpPr txBox="1"/>
          <p:nvPr/>
        </p:nvSpPr>
        <p:spPr>
          <a:xfrm>
            <a:off x="152400" y="440887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14" name="Google Shape;2214;p151"/>
          <p:cNvSpPr/>
          <p:nvPr/>
        </p:nvSpPr>
        <p:spPr>
          <a:xfrm>
            <a:off x="4416925" y="4086938"/>
            <a:ext cx="353100" cy="18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5" name="Google Shape;2215;p151"/>
          <p:cNvCxnSpPr/>
          <p:nvPr/>
        </p:nvCxnSpPr>
        <p:spPr>
          <a:xfrm>
            <a:off x="4593475" y="4276388"/>
            <a:ext cx="409200" cy="16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6" name="Google Shape;2216;p151"/>
          <p:cNvSpPr txBox="1"/>
          <p:nvPr/>
        </p:nvSpPr>
        <p:spPr>
          <a:xfrm>
            <a:off x="4724400" y="4351725"/>
            <a:ext cx="17253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17" name="Google Shape;2217;p151">
            <a:hlinkClick r:id="rId4"/>
          </p:cNvPr>
          <p:cNvSpPr/>
          <p:nvPr/>
        </p:nvSpPr>
        <p:spPr>
          <a:xfrm>
            <a:off x="0" y="5048250"/>
            <a:ext cx="7288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51"/>
          <p:cNvSpPr txBox="1"/>
          <p:nvPr/>
        </p:nvSpPr>
        <p:spPr>
          <a:xfrm rot="-5400000">
            <a:off x="-808725" y="2788613"/>
            <a:ext cx="272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Entropy of  the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Filtering Systems</a:t>
            </a:r>
            <a:endParaRPr/>
          </a:p>
        </p:txBody>
      </p:sp>
      <p:sp>
        <p:nvSpPr>
          <p:cNvPr id="2224" name="Google Shape;2224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Search system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25" name="Google Shape;222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1972650"/>
            <a:ext cx="4213274" cy="2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Filtering Systems</a:t>
            </a:r>
            <a:endParaRPr/>
          </a:p>
        </p:txBody>
      </p:sp>
      <p:sp>
        <p:nvSpPr>
          <p:cNvPr id="2231" name="Google Shape;2231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Search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Recommendation systems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32" name="Google Shape;223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925" y="1929300"/>
            <a:ext cx="51280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Filtering Systems</a:t>
            </a:r>
            <a:endParaRPr/>
          </a:p>
        </p:txBody>
      </p:sp>
      <p:sp>
        <p:nvSpPr>
          <p:cNvPr id="2238" name="Google Shape;2238;p1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Search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Recommendation systems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Summarization systems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39" name="Google Shape;223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002" y="1828800"/>
            <a:ext cx="4590275" cy="33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2278325" y="14403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Document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/>
          <p:nvPr/>
        </p:nvSpPr>
        <p:spPr>
          <a:xfrm>
            <a:off x="5471025" y="2040201"/>
            <a:ext cx="826200" cy="905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text summarization framework</a:t>
            </a:r>
            <a:endParaRPr/>
          </a:p>
        </p:txBody>
      </p:sp>
      <p:sp>
        <p:nvSpPr>
          <p:cNvPr id="296" name="Google Shape;296;p38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290025" y="1359775"/>
            <a:ext cx="1788300" cy="78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9" name="Google Shape;299;p38"/>
          <p:cNvSpPr txBox="1"/>
          <p:nvPr/>
        </p:nvSpPr>
        <p:spPr>
          <a:xfrm>
            <a:off x="465075" y="1381025"/>
            <a:ext cx="1478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Summary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Generation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55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as a source of information</a:t>
            </a:r>
            <a:endParaRPr/>
          </a:p>
        </p:txBody>
      </p:sp>
      <p:pic>
        <p:nvPicPr>
          <p:cNvPr id="2245" name="Google Shape;224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1853850"/>
            <a:ext cx="2929244" cy="2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Inadvertent consequences</a:t>
            </a:r>
            <a:endParaRPr/>
          </a:p>
        </p:txBody>
      </p:sp>
      <p:sp>
        <p:nvSpPr>
          <p:cNvPr id="2251" name="Google Shape;2251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Discrimination / bias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 sz="1800">
                <a:solidFill>
                  <a:srgbClr val="000000"/>
                </a:solidFill>
              </a:rPr>
              <a:t>Filter bubble 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2252" name="Google Shape;225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75" y="2024675"/>
            <a:ext cx="3634074" cy="27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5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summarization</a:t>
            </a:r>
            <a:endParaRPr/>
          </a:p>
        </p:txBody>
      </p:sp>
      <p:sp>
        <p:nvSpPr>
          <p:cNvPr id="2258" name="Google Shape;2258;p157"/>
          <p:cNvSpPr txBox="1"/>
          <p:nvPr/>
        </p:nvSpPr>
        <p:spPr>
          <a:xfrm>
            <a:off x="928925" y="4644625"/>
            <a:ext cx="6450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courtesy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https://libguides.aecc.ac.uk/copyright/socialmedia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9" name="Google Shape;2259;p157"/>
          <p:cNvSpPr txBox="1"/>
          <p:nvPr/>
        </p:nvSpPr>
        <p:spPr>
          <a:xfrm>
            <a:off x="3415875" y="1975475"/>
            <a:ext cx="237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Explosion in amount of 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0" name="Google Shape;2260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731" y="2389077"/>
            <a:ext cx="1689966" cy="16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Google Shape;226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25" y="2305250"/>
            <a:ext cx="1689975" cy="4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325" y="3490789"/>
            <a:ext cx="1689975" cy="60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500" y="2152850"/>
            <a:ext cx="1568375" cy="70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0351" y="3617585"/>
            <a:ext cx="1525976" cy="3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731" y="2389077"/>
            <a:ext cx="1689966" cy="16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15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summarization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2278325" y="14403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Document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 rot="5400000">
            <a:off x="2721575" y="3310425"/>
            <a:ext cx="7194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071801"/>
            <a:ext cx="312306" cy="39737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552197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4032594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39"/>
          <p:cNvSpPr/>
          <p:nvPr/>
        </p:nvSpPr>
        <p:spPr>
          <a:xfrm>
            <a:off x="3764192" y="3252720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3764192" y="3733117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3764192" y="4213513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4182254" y="3128751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4159069" y="3128751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4136984" y="3171950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/>
          <p:nvPr/>
        </p:nvSpPr>
        <p:spPr>
          <a:xfrm>
            <a:off x="4171002" y="3215150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4347677" y="3215150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/>
          <p:nvPr/>
        </p:nvSpPr>
        <p:spPr>
          <a:xfrm>
            <a:off x="4436015" y="3258349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4159069" y="3258349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"/>
          <p:cNvSpPr/>
          <p:nvPr/>
        </p:nvSpPr>
        <p:spPr>
          <a:xfrm>
            <a:off x="4136984" y="3301548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4182254" y="3609147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4159069" y="3609147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4136984" y="3652347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4171002" y="3695546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>
            <a:off x="4347677" y="3695546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4436015" y="3738745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4159069" y="3738745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4136984" y="3781944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4182254" y="4089544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4159069" y="4089544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4136984" y="4132743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4171002" y="4175942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347677" y="4175942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4436015" y="4219141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4159069" y="4219141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4136984" y="4262341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5428091" y="3524195"/>
            <a:ext cx="969300" cy="657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5786625" y="3017875"/>
            <a:ext cx="163200" cy="4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635834" y="3200832"/>
            <a:ext cx="218100" cy="112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907421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6448295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 txBox="1"/>
          <p:nvPr/>
        </p:nvSpPr>
        <p:spPr>
          <a:xfrm>
            <a:off x="6951603" y="3515058"/>
            <a:ext cx="107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ROUGE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Scores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9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text summarization framework</a:t>
            </a:r>
            <a:endParaRPr/>
          </a:p>
        </p:txBody>
      </p:sp>
      <p:sp>
        <p:nvSpPr>
          <p:cNvPr id="373" name="Google Shape;373;p39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2819601" y="4412168"/>
            <a:ext cx="1166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Human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Annotators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3691103" y="4412175"/>
            <a:ext cx="1565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Gold Standard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Summaries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5378375" y="36516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Evaluation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290025" y="1359775"/>
            <a:ext cx="1788300" cy="78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9" name="Google Shape;379;p39"/>
          <p:cNvSpPr txBox="1"/>
          <p:nvPr/>
        </p:nvSpPr>
        <p:spPr>
          <a:xfrm>
            <a:off x="465075" y="1381025"/>
            <a:ext cx="1478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Summary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Generation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290025" y="3645775"/>
            <a:ext cx="1788300" cy="78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1" name="Google Shape;381;p39"/>
          <p:cNvSpPr txBox="1"/>
          <p:nvPr/>
        </p:nvSpPr>
        <p:spPr>
          <a:xfrm>
            <a:off x="465075" y="3667025"/>
            <a:ext cx="1478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Summary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Evaluation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/>
        </p:nvSpPr>
        <p:spPr>
          <a:xfrm>
            <a:off x="2278325" y="14403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Document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/>
          <p:cNvSpPr/>
          <p:nvPr/>
        </p:nvSpPr>
        <p:spPr>
          <a:xfrm rot="5400000">
            <a:off x="2721575" y="3310425"/>
            <a:ext cx="7194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071801"/>
            <a:ext cx="312306" cy="39737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552197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4032594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40"/>
          <p:cNvSpPr/>
          <p:nvPr/>
        </p:nvSpPr>
        <p:spPr>
          <a:xfrm>
            <a:off x="3764192" y="3252720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3764192" y="3733117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3764192" y="4213513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4182254" y="3128751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4159069" y="3128751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/>
          <p:nvPr/>
        </p:nvSpPr>
        <p:spPr>
          <a:xfrm>
            <a:off x="4136984" y="3171950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4171002" y="3215150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4347677" y="3215150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4436015" y="3258349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4159069" y="3258349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4136984" y="3301548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4182254" y="3609147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4159069" y="3609147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4136984" y="3652347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4171002" y="3695546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4347677" y="3695546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4436015" y="3738745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4159069" y="3738745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4136984" y="3781944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0"/>
          <p:cNvSpPr/>
          <p:nvPr/>
        </p:nvSpPr>
        <p:spPr>
          <a:xfrm>
            <a:off x="4182254" y="4089544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"/>
          <p:cNvSpPr/>
          <p:nvPr/>
        </p:nvSpPr>
        <p:spPr>
          <a:xfrm>
            <a:off x="4159069" y="4089544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0"/>
          <p:cNvSpPr/>
          <p:nvPr/>
        </p:nvSpPr>
        <p:spPr>
          <a:xfrm>
            <a:off x="4136984" y="4132743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/>
          <p:nvPr/>
        </p:nvSpPr>
        <p:spPr>
          <a:xfrm>
            <a:off x="4171002" y="4175942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/>
          <p:nvPr/>
        </p:nvSpPr>
        <p:spPr>
          <a:xfrm>
            <a:off x="4347677" y="4175942"/>
            <a:ext cx="2004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4436015" y="4219141"/>
            <a:ext cx="969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/>
          <p:nvPr/>
        </p:nvSpPr>
        <p:spPr>
          <a:xfrm>
            <a:off x="4159069" y="4219141"/>
            <a:ext cx="3057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4136984" y="4262341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5428091" y="3524195"/>
            <a:ext cx="969300" cy="657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5786625" y="3017875"/>
            <a:ext cx="163200" cy="4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4635834" y="3200832"/>
            <a:ext cx="218100" cy="112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4907421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6448295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6951603" y="3515058"/>
            <a:ext cx="107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ROUGE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Scores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0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text summarization framework</a:t>
            </a:r>
            <a:endParaRPr/>
          </a:p>
        </p:txBody>
      </p:sp>
      <p:sp>
        <p:nvSpPr>
          <p:cNvPr id="454" name="Google Shape;454;p40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2819601" y="4412168"/>
            <a:ext cx="1166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Human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Annotators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691103" y="4412175"/>
            <a:ext cx="1565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Gold Standard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Summaries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378375" y="36516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Evaluation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290025" y="1359775"/>
            <a:ext cx="1788300" cy="78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0" name="Google Shape;460;p40"/>
          <p:cNvSpPr txBox="1"/>
          <p:nvPr/>
        </p:nvSpPr>
        <p:spPr>
          <a:xfrm>
            <a:off x="465075" y="1381025"/>
            <a:ext cx="1478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Summary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Generation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290025" y="3645775"/>
            <a:ext cx="1788300" cy="78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2" name="Google Shape;462;p40"/>
          <p:cNvSpPr txBox="1"/>
          <p:nvPr/>
        </p:nvSpPr>
        <p:spPr>
          <a:xfrm>
            <a:off x="465075" y="3667025"/>
            <a:ext cx="1478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Summary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Evaluation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50" y="50"/>
            <a:ext cx="9144000" cy="51435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 txBox="1"/>
          <p:nvPr/>
        </p:nvSpPr>
        <p:spPr>
          <a:xfrm>
            <a:off x="1224650" y="1877950"/>
            <a:ext cx="6973500" cy="171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Objective- Maximize summary quality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1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1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1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1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1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1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1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Heterogenous online content</a:t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6540425" y="275800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 txBox="1"/>
          <p:nvPr/>
        </p:nvSpPr>
        <p:spPr>
          <a:xfrm>
            <a:off x="7409375" y="381300"/>
            <a:ext cx="1725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Pro-republican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Pro-democrat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Neutral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41"/>
          <p:cNvSpPr/>
          <p:nvPr/>
        </p:nvSpPr>
        <p:spPr>
          <a:xfrm>
            <a:off x="6540425" y="530954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6540425" y="786108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6418475" y="305100"/>
            <a:ext cx="2321100" cy="1059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5323475" y="2109100"/>
            <a:ext cx="1166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2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2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2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Heterogenous online content</a:t>
            </a:r>
            <a:endParaRPr/>
          </a:p>
        </p:txBody>
      </p:sp>
      <p:sp>
        <p:nvSpPr>
          <p:cNvPr id="532" name="Google Shape;532;p42"/>
          <p:cNvSpPr/>
          <p:nvPr/>
        </p:nvSpPr>
        <p:spPr>
          <a:xfrm>
            <a:off x="6540425" y="275800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7409375" y="381300"/>
            <a:ext cx="1725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Pro-republican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Pro-democrat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Neutral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6540425" y="530954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2"/>
          <p:cNvSpPr/>
          <p:nvPr/>
        </p:nvSpPr>
        <p:spPr>
          <a:xfrm>
            <a:off x="6540425" y="786108"/>
            <a:ext cx="730200" cy="654300"/>
          </a:xfrm>
          <a:prstGeom prst="mathMinus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6418475" y="305100"/>
            <a:ext cx="2321100" cy="1059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 txBox="1"/>
          <p:nvPr/>
        </p:nvSpPr>
        <p:spPr>
          <a:xfrm>
            <a:off x="5323475" y="2109100"/>
            <a:ext cx="1166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?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2"/>
          <p:cNvSpPr txBox="1"/>
          <p:nvPr>
            <p:ph idx="4294967295" type="title"/>
          </p:nvPr>
        </p:nvSpPr>
        <p:spPr>
          <a:xfrm>
            <a:off x="653250" y="3837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What should be the color of the summary? 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3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color of the summary matter? </a:t>
            </a:r>
            <a:endParaRPr/>
          </a:p>
        </p:txBody>
      </p:sp>
      <p:sp>
        <p:nvSpPr>
          <p:cNvPr id="573" name="Google Shape;573;p43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3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4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4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4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4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4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4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4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4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4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4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4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color of the summary matter? </a:t>
            </a:r>
            <a:endParaRPr/>
          </a:p>
        </p:txBody>
      </p:sp>
      <p:sp>
        <p:nvSpPr>
          <p:cNvPr id="610" name="Google Shape;610;p44"/>
          <p:cNvSpPr/>
          <p:nvPr/>
        </p:nvSpPr>
        <p:spPr>
          <a:xfrm>
            <a:off x="5469975" y="3260600"/>
            <a:ext cx="826500" cy="924900"/>
          </a:xfrm>
          <a:prstGeom prst="rect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4"/>
          <p:cNvSpPr/>
          <p:nvPr/>
        </p:nvSpPr>
        <p:spPr>
          <a:xfrm>
            <a:off x="5370550" y="3392063"/>
            <a:ext cx="1016400" cy="1611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/>
          <p:nvPr/>
        </p:nvSpPr>
        <p:spPr>
          <a:xfrm>
            <a:off x="5447127" y="3501916"/>
            <a:ext cx="4515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"/>
          <p:cNvSpPr/>
          <p:nvPr/>
        </p:nvSpPr>
        <p:spPr>
          <a:xfrm>
            <a:off x="5420264" y="3611769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4"/>
          <p:cNvSpPr/>
          <p:nvPr/>
        </p:nvSpPr>
        <p:spPr>
          <a:xfrm>
            <a:off x="5370550" y="3721622"/>
            <a:ext cx="1016400" cy="1611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>
            <a:off x="5420264" y="3282210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5845827" y="34939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4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3820241" y="32311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4"/>
          <p:cNvSpPr txBox="1"/>
          <p:nvPr/>
        </p:nvSpPr>
        <p:spPr>
          <a:xfrm>
            <a:off x="3623525" y="33438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2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4957127" y="3567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4"/>
          <p:cNvSpPr/>
          <p:nvPr/>
        </p:nvSpPr>
        <p:spPr>
          <a:xfrm rot="5400000">
            <a:off x="2882550" y="3244575"/>
            <a:ext cx="657300" cy="397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 txBox="1"/>
          <p:nvPr/>
        </p:nvSpPr>
        <p:spPr>
          <a:xfrm>
            <a:off x="5301125" y="4162850"/>
            <a:ext cx="116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Filtering Systems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729450" y="1926475"/>
            <a:ext cx="50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 system for</a:t>
            </a:r>
            <a:r>
              <a:rPr lang="en" sz="1600">
                <a:solidFill>
                  <a:srgbClr val="000000"/>
                </a:solidFill>
              </a:rPr>
              <a:t> monitoring large amount of dynamically generated information and pushing to a user a subset of information likely to be of his/her interest (based on his/her information needs).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150" y="495300"/>
            <a:ext cx="35433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670900" y="4521800"/>
            <a:ext cx="73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Belkin, Nicholas J., and W. Bruce Croft. "Information filtering and information retrieval: Two sides of the same coin?."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Communications of the ACM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35.12 (1992): 29-38.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5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5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5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5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5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5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5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5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5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5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color of the summary matter? </a:t>
            </a:r>
            <a:endParaRPr/>
          </a:p>
        </p:txBody>
      </p:sp>
      <p:sp>
        <p:nvSpPr>
          <p:cNvPr id="659" name="Google Shape;659;p45"/>
          <p:cNvSpPr/>
          <p:nvPr/>
        </p:nvSpPr>
        <p:spPr>
          <a:xfrm>
            <a:off x="5469975" y="3260600"/>
            <a:ext cx="826500" cy="924900"/>
          </a:xfrm>
          <a:prstGeom prst="rect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5"/>
          <p:cNvSpPr/>
          <p:nvPr/>
        </p:nvSpPr>
        <p:spPr>
          <a:xfrm>
            <a:off x="5370550" y="3392063"/>
            <a:ext cx="1016400" cy="1611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5"/>
          <p:cNvSpPr/>
          <p:nvPr/>
        </p:nvSpPr>
        <p:spPr>
          <a:xfrm>
            <a:off x="5447127" y="3501916"/>
            <a:ext cx="4515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5"/>
          <p:cNvSpPr/>
          <p:nvPr/>
        </p:nvSpPr>
        <p:spPr>
          <a:xfrm>
            <a:off x="5420264" y="3611769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5"/>
          <p:cNvSpPr/>
          <p:nvPr/>
        </p:nvSpPr>
        <p:spPr>
          <a:xfrm>
            <a:off x="5370550" y="3721622"/>
            <a:ext cx="1016400" cy="1611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5"/>
          <p:cNvSpPr/>
          <p:nvPr/>
        </p:nvSpPr>
        <p:spPr>
          <a:xfrm>
            <a:off x="5420264" y="3282210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5"/>
          <p:cNvSpPr/>
          <p:nvPr/>
        </p:nvSpPr>
        <p:spPr>
          <a:xfrm>
            <a:off x="5845827" y="34939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5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45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45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5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275" y="2266700"/>
            <a:ext cx="82650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100" y="3067250"/>
            <a:ext cx="1568374" cy="70311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5"/>
          <p:cNvSpPr/>
          <p:nvPr/>
        </p:nvSpPr>
        <p:spPr>
          <a:xfrm>
            <a:off x="3820241" y="32311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5"/>
          <p:cNvSpPr txBox="1"/>
          <p:nvPr/>
        </p:nvSpPr>
        <p:spPr>
          <a:xfrm>
            <a:off x="3623525" y="33438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2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45"/>
          <p:cNvSpPr/>
          <p:nvPr/>
        </p:nvSpPr>
        <p:spPr>
          <a:xfrm>
            <a:off x="4957127" y="3567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5"/>
          <p:cNvSpPr/>
          <p:nvPr/>
        </p:nvSpPr>
        <p:spPr>
          <a:xfrm rot="5400000">
            <a:off x="2882550" y="3244575"/>
            <a:ext cx="657300" cy="397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5"/>
          <p:cNvSpPr txBox="1"/>
          <p:nvPr/>
        </p:nvSpPr>
        <p:spPr>
          <a:xfrm>
            <a:off x="5301125" y="4162850"/>
            <a:ext cx="116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6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6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6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6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6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6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6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6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6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6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color of the summary matter? </a:t>
            </a:r>
            <a:endParaRPr/>
          </a:p>
        </p:txBody>
      </p:sp>
      <p:sp>
        <p:nvSpPr>
          <p:cNvPr id="710" name="Google Shape;710;p46"/>
          <p:cNvSpPr/>
          <p:nvPr/>
        </p:nvSpPr>
        <p:spPr>
          <a:xfrm>
            <a:off x="5469975" y="3260600"/>
            <a:ext cx="826500" cy="924900"/>
          </a:xfrm>
          <a:prstGeom prst="rect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6"/>
          <p:cNvSpPr/>
          <p:nvPr/>
        </p:nvSpPr>
        <p:spPr>
          <a:xfrm>
            <a:off x="5370550" y="3392063"/>
            <a:ext cx="1016400" cy="1611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6"/>
          <p:cNvSpPr/>
          <p:nvPr/>
        </p:nvSpPr>
        <p:spPr>
          <a:xfrm>
            <a:off x="5447127" y="3501916"/>
            <a:ext cx="4515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5420264" y="3611769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/>
          <p:nvPr/>
        </p:nvSpPr>
        <p:spPr>
          <a:xfrm>
            <a:off x="5370550" y="3721622"/>
            <a:ext cx="1016400" cy="1611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6"/>
          <p:cNvSpPr/>
          <p:nvPr/>
        </p:nvSpPr>
        <p:spPr>
          <a:xfrm>
            <a:off x="5420264" y="3282210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6"/>
          <p:cNvSpPr/>
          <p:nvPr/>
        </p:nvSpPr>
        <p:spPr>
          <a:xfrm>
            <a:off x="5845827" y="34939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6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46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46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275" y="2266700"/>
            <a:ext cx="82650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100" y="3067250"/>
            <a:ext cx="1568374" cy="70311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6"/>
          <p:cNvSpPr/>
          <p:nvPr/>
        </p:nvSpPr>
        <p:spPr>
          <a:xfrm>
            <a:off x="3820241" y="32311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6"/>
          <p:cNvSpPr txBox="1"/>
          <p:nvPr/>
        </p:nvSpPr>
        <p:spPr>
          <a:xfrm>
            <a:off x="3623525" y="33438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2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46"/>
          <p:cNvSpPr/>
          <p:nvPr/>
        </p:nvSpPr>
        <p:spPr>
          <a:xfrm>
            <a:off x="4957127" y="3567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6"/>
          <p:cNvSpPr/>
          <p:nvPr/>
        </p:nvSpPr>
        <p:spPr>
          <a:xfrm rot="5400000">
            <a:off x="2882550" y="3244575"/>
            <a:ext cx="657300" cy="397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6"/>
          <p:cNvSpPr txBox="1"/>
          <p:nvPr/>
        </p:nvSpPr>
        <p:spPr>
          <a:xfrm>
            <a:off x="5301125" y="4162850"/>
            <a:ext cx="116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46"/>
          <p:cNvSpPr/>
          <p:nvPr/>
        </p:nvSpPr>
        <p:spPr>
          <a:xfrm>
            <a:off x="19050" y="0"/>
            <a:ext cx="9144000" cy="51435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6"/>
          <p:cNvSpPr txBox="1"/>
          <p:nvPr/>
        </p:nvSpPr>
        <p:spPr>
          <a:xfrm>
            <a:off x="1224650" y="1877950"/>
            <a:ext cx="7485000" cy="171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Posts in the summary get high exposure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questions</a:t>
            </a:r>
            <a:endParaRPr/>
          </a:p>
        </p:txBody>
      </p:sp>
      <p:sp>
        <p:nvSpPr>
          <p:cNvPr id="735" name="Google Shape;735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Do the tweets written by different social groups reflect different opinions?  </a:t>
            </a:r>
            <a:endParaRPr b="1" sz="24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Are the tweets written by different social groups of comparable textual quality?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questions</a:t>
            </a:r>
            <a:endParaRPr/>
          </a:p>
        </p:txBody>
      </p:sp>
      <p:sp>
        <p:nvSpPr>
          <p:cNvPr id="741" name="Google Shape;74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Do the tweets written by different social groups reflect different opinions?  </a:t>
            </a:r>
            <a:r>
              <a:rPr b="1" lang="en" sz="2400">
                <a:solidFill>
                  <a:srgbClr val="38761D"/>
                </a:solidFill>
              </a:rPr>
              <a:t>YES</a:t>
            </a:r>
            <a:endParaRPr b="1" sz="24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Are the tweets written by different social groups of comparable textual quality?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9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textual quality?</a:t>
            </a:r>
            <a:endParaRPr strike="sngStrike">
              <a:solidFill>
                <a:srgbClr val="FF0000"/>
              </a:solidFill>
            </a:endParaRPr>
          </a:p>
        </p:txBody>
      </p:sp>
      <p:sp>
        <p:nvSpPr>
          <p:cNvPr id="747" name="Google Shape;747;p49"/>
          <p:cNvSpPr txBox="1"/>
          <p:nvPr>
            <p:ph idx="1" type="body"/>
          </p:nvPr>
        </p:nvSpPr>
        <p:spPr>
          <a:xfrm>
            <a:off x="729325" y="1774075"/>
            <a:ext cx="478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ROUGE-1 of a tweet: fraction of unigrams of the tweet present in gold standard summaries ([0, 1])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48" name="Google Shape;748;p49">
            <a:hlinkClick r:id="rId3"/>
          </p:cNvPr>
          <p:cNvSpPr/>
          <p:nvPr/>
        </p:nvSpPr>
        <p:spPr>
          <a:xfrm>
            <a:off x="0" y="5016500"/>
            <a:ext cx="1582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5" y="1828800"/>
            <a:ext cx="3665100" cy="236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textual quality?</a:t>
            </a:r>
            <a:endParaRPr strike="sngStrike">
              <a:solidFill>
                <a:srgbClr val="FF0000"/>
              </a:solidFill>
            </a:endParaRPr>
          </a:p>
        </p:txBody>
      </p:sp>
      <p:sp>
        <p:nvSpPr>
          <p:cNvPr id="755" name="Google Shape;755;p50"/>
          <p:cNvSpPr txBox="1"/>
          <p:nvPr>
            <p:ph idx="1" type="body"/>
          </p:nvPr>
        </p:nvSpPr>
        <p:spPr>
          <a:xfrm>
            <a:off x="729325" y="1774075"/>
            <a:ext cx="478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ROUGE-1 of a tweet: fraction of unigrams of the tweet present in gold standard summaries ([0, 1])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The distributions are very similar.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56" name="Google Shape;756;p50">
            <a:hlinkClick r:id="rId3"/>
          </p:cNvPr>
          <p:cNvSpPr/>
          <p:nvPr/>
        </p:nvSpPr>
        <p:spPr>
          <a:xfrm>
            <a:off x="0" y="5016500"/>
            <a:ext cx="1582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5" y="1828800"/>
            <a:ext cx="3665100" cy="236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textual quality?</a:t>
            </a:r>
            <a:endParaRPr strike="sngStrike">
              <a:solidFill>
                <a:srgbClr val="FF0000"/>
              </a:solidFill>
            </a:endParaRPr>
          </a:p>
        </p:txBody>
      </p:sp>
      <p:sp>
        <p:nvSpPr>
          <p:cNvPr id="763" name="Google Shape;763;p51"/>
          <p:cNvSpPr txBox="1"/>
          <p:nvPr>
            <p:ph idx="1" type="body"/>
          </p:nvPr>
        </p:nvSpPr>
        <p:spPr>
          <a:xfrm>
            <a:off x="729325" y="1774075"/>
            <a:ext cx="478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ROUGE-1 of a tweet: fraction of unigrams of the tweet present in gold standard summaries ([0, 1])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The distributions are very similar.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❖"/>
            </a:pPr>
            <a:r>
              <a:rPr lang="en" sz="1500">
                <a:solidFill>
                  <a:srgbClr val="000000"/>
                </a:solidFill>
              </a:rPr>
              <a:t>Averages of ROUGE-1 in each class are similar.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64" name="Google Shape;764;p51">
            <a:hlinkClick r:id="rId3"/>
          </p:cNvPr>
          <p:cNvSpPr/>
          <p:nvPr/>
        </p:nvSpPr>
        <p:spPr>
          <a:xfrm>
            <a:off x="0" y="5016500"/>
            <a:ext cx="1582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5" y="1828800"/>
            <a:ext cx="3665100" cy="236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2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questions</a:t>
            </a:r>
            <a:endParaRPr/>
          </a:p>
        </p:txBody>
      </p:sp>
      <p:sp>
        <p:nvSpPr>
          <p:cNvPr id="771" name="Google Shape;771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Do the tweets written by different social groups reflect different opinions?  </a:t>
            </a:r>
            <a:r>
              <a:rPr b="1" lang="en" sz="2400">
                <a:solidFill>
                  <a:srgbClr val="38761D"/>
                </a:solidFill>
              </a:rPr>
              <a:t>YES</a:t>
            </a:r>
            <a:endParaRPr b="1" sz="24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Are the tweets written by different social groups of comparable textual quality? </a:t>
            </a:r>
            <a:r>
              <a:rPr b="1" lang="en" sz="2400">
                <a:solidFill>
                  <a:srgbClr val="38761D"/>
                </a:solidFill>
              </a:rPr>
              <a:t>YES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3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3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3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3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3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3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be the color of the summary?</a:t>
            </a: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5469975" y="3260600"/>
            <a:ext cx="826500" cy="924900"/>
          </a:xfrm>
          <a:prstGeom prst="rect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5370550" y="3392063"/>
            <a:ext cx="1016400" cy="1611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5447127" y="3501916"/>
            <a:ext cx="4515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/>
          <p:nvPr/>
        </p:nvSpPr>
        <p:spPr>
          <a:xfrm>
            <a:off x="5420264" y="3611769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5370550" y="3721622"/>
            <a:ext cx="1016400" cy="1611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/>
          <p:nvPr/>
        </p:nvSpPr>
        <p:spPr>
          <a:xfrm>
            <a:off x="5420264" y="3282210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5845827" y="34939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53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53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53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3"/>
          <p:cNvSpPr/>
          <p:nvPr/>
        </p:nvSpPr>
        <p:spPr>
          <a:xfrm>
            <a:off x="3820241" y="32311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3"/>
          <p:cNvSpPr txBox="1"/>
          <p:nvPr/>
        </p:nvSpPr>
        <p:spPr>
          <a:xfrm>
            <a:off x="3623525" y="33438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2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53"/>
          <p:cNvSpPr/>
          <p:nvPr/>
        </p:nvSpPr>
        <p:spPr>
          <a:xfrm>
            <a:off x="4957127" y="3567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3"/>
          <p:cNvSpPr/>
          <p:nvPr/>
        </p:nvSpPr>
        <p:spPr>
          <a:xfrm rot="5400000">
            <a:off x="2882550" y="3244575"/>
            <a:ext cx="657300" cy="397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3"/>
          <p:cNvSpPr txBox="1"/>
          <p:nvPr/>
        </p:nvSpPr>
        <p:spPr>
          <a:xfrm>
            <a:off x="5301125" y="4162850"/>
            <a:ext cx="116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4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4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4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4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4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4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4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4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4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4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4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4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4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4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4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4"/>
          <p:cNvSpPr txBox="1"/>
          <p:nvPr>
            <p:ph idx="4294967295" type="title"/>
          </p:nvPr>
        </p:nvSpPr>
        <p:spPr>
          <a:xfrm>
            <a:off x="653250" y="5604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be the color of the summary?</a:t>
            </a:r>
            <a:endParaRPr/>
          </a:p>
        </p:txBody>
      </p:sp>
      <p:sp>
        <p:nvSpPr>
          <p:cNvPr id="854" name="Google Shape;854;p54"/>
          <p:cNvSpPr/>
          <p:nvPr/>
        </p:nvSpPr>
        <p:spPr>
          <a:xfrm>
            <a:off x="5469975" y="3260600"/>
            <a:ext cx="826500" cy="924900"/>
          </a:xfrm>
          <a:prstGeom prst="rect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4"/>
          <p:cNvSpPr/>
          <p:nvPr/>
        </p:nvSpPr>
        <p:spPr>
          <a:xfrm>
            <a:off x="5370550" y="3392063"/>
            <a:ext cx="1016400" cy="1611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4"/>
          <p:cNvSpPr/>
          <p:nvPr/>
        </p:nvSpPr>
        <p:spPr>
          <a:xfrm>
            <a:off x="5447127" y="3501916"/>
            <a:ext cx="4515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4"/>
          <p:cNvSpPr/>
          <p:nvPr/>
        </p:nvSpPr>
        <p:spPr>
          <a:xfrm>
            <a:off x="5420264" y="3611769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4"/>
          <p:cNvSpPr/>
          <p:nvPr/>
        </p:nvSpPr>
        <p:spPr>
          <a:xfrm>
            <a:off x="5370550" y="3721622"/>
            <a:ext cx="1016400" cy="1611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4"/>
          <p:cNvSpPr/>
          <p:nvPr/>
        </p:nvSpPr>
        <p:spPr>
          <a:xfrm>
            <a:off x="5420264" y="3282210"/>
            <a:ext cx="687900" cy="1611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4"/>
          <p:cNvSpPr/>
          <p:nvPr/>
        </p:nvSpPr>
        <p:spPr>
          <a:xfrm>
            <a:off x="5845827" y="34939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4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54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1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54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54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4"/>
          <p:cNvSpPr/>
          <p:nvPr/>
        </p:nvSpPr>
        <p:spPr>
          <a:xfrm>
            <a:off x="3820241" y="32311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4"/>
          <p:cNvSpPr txBox="1"/>
          <p:nvPr/>
        </p:nvSpPr>
        <p:spPr>
          <a:xfrm>
            <a:off x="3623525" y="33438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 2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54"/>
          <p:cNvSpPr/>
          <p:nvPr/>
        </p:nvSpPr>
        <p:spPr>
          <a:xfrm>
            <a:off x="4957127" y="3567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4"/>
          <p:cNvSpPr/>
          <p:nvPr/>
        </p:nvSpPr>
        <p:spPr>
          <a:xfrm rot="5400000">
            <a:off x="2882550" y="3244575"/>
            <a:ext cx="657300" cy="397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4"/>
          <p:cNvSpPr txBox="1"/>
          <p:nvPr/>
        </p:nvSpPr>
        <p:spPr>
          <a:xfrm>
            <a:off x="5301125" y="4162850"/>
            <a:ext cx="116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54"/>
          <p:cNvSpPr/>
          <p:nvPr/>
        </p:nvSpPr>
        <p:spPr>
          <a:xfrm>
            <a:off x="0" y="19050"/>
            <a:ext cx="9144000" cy="51435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4"/>
          <p:cNvSpPr txBox="1"/>
          <p:nvPr/>
        </p:nvSpPr>
        <p:spPr>
          <a:xfrm>
            <a:off x="42925" y="1877950"/>
            <a:ext cx="9024900" cy="20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Existing summarization algorithms do not attempt to control the color (fairness) of the summary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/>
        </p:nvSpPr>
        <p:spPr>
          <a:xfrm rot="-3280190">
            <a:off x="3742710" y="2372252"/>
            <a:ext cx="1665781" cy="1583128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8"/>
          <p:cNvGrpSpPr/>
          <p:nvPr/>
        </p:nvGrpSpPr>
        <p:grpSpPr>
          <a:xfrm>
            <a:off x="445350" y="3008502"/>
            <a:ext cx="2316852" cy="1721127"/>
            <a:chOff x="3569473" y="99658"/>
            <a:chExt cx="1667400" cy="1469918"/>
          </a:xfrm>
        </p:grpSpPr>
        <p:sp>
          <p:nvSpPr>
            <p:cNvPr id="152" name="Google Shape;152;p28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8"/>
          <p:cNvGrpSpPr/>
          <p:nvPr/>
        </p:nvGrpSpPr>
        <p:grpSpPr>
          <a:xfrm>
            <a:off x="6693750" y="3008502"/>
            <a:ext cx="2316852" cy="1721127"/>
            <a:chOff x="3569473" y="99658"/>
            <a:chExt cx="1667400" cy="1469918"/>
          </a:xfrm>
        </p:grpSpPr>
        <p:sp>
          <p:nvSpPr>
            <p:cNvPr id="155" name="Google Shape;155;p28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Summarization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" name="Google Shape;157;p28"/>
          <p:cNvGrpSpPr/>
          <p:nvPr/>
        </p:nvGrpSpPr>
        <p:grpSpPr>
          <a:xfrm>
            <a:off x="3417150" y="112902"/>
            <a:ext cx="2316852" cy="1721127"/>
            <a:chOff x="3569473" y="99658"/>
            <a:chExt cx="1667400" cy="1469918"/>
          </a:xfrm>
        </p:grpSpPr>
        <p:sp>
          <p:nvSpPr>
            <p:cNvPr id="158" name="Google Shape;158;p28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Search 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" name="Google Shape;160;p28"/>
          <p:cNvSpPr txBox="1"/>
          <p:nvPr/>
        </p:nvSpPr>
        <p:spPr>
          <a:xfrm>
            <a:off x="3721000" y="2769475"/>
            <a:ext cx="1773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INFORMATION FILTERING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SYSTEMS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825" y="67650"/>
            <a:ext cx="1773601" cy="109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25" y="1776900"/>
            <a:ext cx="2024846" cy="10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425" y="1524000"/>
            <a:ext cx="2024849" cy="146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5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5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5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5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5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5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5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5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5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5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5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5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5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5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5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5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5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5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5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5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5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5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5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5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5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5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5"/>
          <p:cNvSpPr/>
          <p:nvPr/>
        </p:nvSpPr>
        <p:spPr>
          <a:xfrm>
            <a:off x="4226219" y="2009963"/>
            <a:ext cx="249300" cy="172500"/>
          </a:xfrm>
          <a:prstGeom prst="can">
            <a:avLst>
              <a:gd fmla="val 25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5" name="Google Shape;905;p55"/>
          <p:cNvCxnSpPr/>
          <p:nvPr/>
        </p:nvCxnSpPr>
        <p:spPr>
          <a:xfrm>
            <a:off x="4318282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55"/>
          <p:cNvCxnSpPr/>
          <p:nvPr/>
        </p:nvCxnSpPr>
        <p:spPr>
          <a:xfrm>
            <a:off x="4344850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55"/>
          <p:cNvCxnSpPr/>
          <p:nvPr/>
        </p:nvCxnSpPr>
        <p:spPr>
          <a:xfrm>
            <a:off x="437141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5"/>
          <p:cNvCxnSpPr/>
          <p:nvPr/>
        </p:nvCxnSpPr>
        <p:spPr>
          <a:xfrm>
            <a:off x="439798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55"/>
          <p:cNvCxnSpPr/>
          <p:nvPr/>
        </p:nvCxnSpPr>
        <p:spPr>
          <a:xfrm>
            <a:off x="4418716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55"/>
          <p:cNvCxnSpPr/>
          <p:nvPr/>
        </p:nvCxnSpPr>
        <p:spPr>
          <a:xfrm>
            <a:off x="4439448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55"/>
          <p:cNvSpPr txBox="1"/>
          <p:nvPr>
            <p:ph idx="4294967295" type="title"/>
          </p:nvPr>
        </p:nvSpPr>
        <p:spPr>
          <a:xfrm>
            <a:off x="653250" y="408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propose to include an additional control</a:t>
            </a:r>
            <a:endParaRPr/>
          </a:p>
        </p:txBody>
      </p:sp>
      <p:sp>
        <p:nvSpPr>
          <p:cNvPr id="912" name="Google Shape;912;p55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3" name="Google Shape;913;p55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4" name="Google Shape;914;p55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5" name="Google Shape;915;p55"/>
          <p:cNvSpPr/>
          <p:nvPr/>
        </p:nvSpPr>
        <p:spPr>
          <a:xfrm>
            <a:off x="3840125" y="979875"/>
            <a:ext cx="1166400" cy="6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5"/>
          <p:cNvSpPr/>
          <p:nvPr/>
        </p:nvSpPr>
        <p:spPr>
          <a:xfrm>
            <a:off x="4207750" y="1636000"/>
            <a:ext cx="289800" cy="39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5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5"/>
          <p:cNvSpPr txBox="1"/>
          <p:nvPr/>
        </p:nvSpPr>
        <p:spPr>
          <a:xfrm>
            <a:off x="3884848" y="1044607"/>
            <a:ext cx="101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Fairness</a:t>
            </a:r>
            <a:b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6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6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6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6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6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6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6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6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6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6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6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6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6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6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6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6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6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6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6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6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6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6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6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6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6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6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6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6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6"/>
          <p:cNvSpPr/>
          <p:nvPr/>
        </p:nvSpPr>
        <p:spPr>
          <a:xfrm>
            <a:off x="4226219" y="2009963"/>
            <a:ext cx="249300" cy="172500"/>
          </a:xfrm>
          <a:prstGeom prst="can">
            <a:avLst>
              <a:gd fmla="val 25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2" name="Google Shape;952;p56"/>
          <p:cNvCxnSpPr/>
          <p:nvPr/>
        </p:nvCxnSpPr>
        <p:spPr>
          <a:xfrm>
            <a:off x="4318282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56"/>
          <p:cNvCxnSpPr/>
          <p:nvPr/>
        </p:nvCxnSpPr>
        <p:spPr>
          <a:xfrm>
            <a:off x="4344850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56"/>
          <p:cNvCxnSpPr/>
          <p:nvPr/>
        </p:nvCxnSpPr>
        <p:spPr>
          <a:xfrm>
            <a:off x="437141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56"/>
          <p:cNvCxnSpPr/>
          <p:nvPr/>
        </p:nvCxnSpPr>
        <p:spPr>
          <a:xfrm>
            <a:off x="439798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56"/>
          <p:cNvCxnSpPr/>
          <p:nvPr/>
        </p:nvCxnSpPr>
        <p:spPr>
          <a:xfrm>
            <a:off x="4418716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56"/>
          <p:cNvCxnSpPr/>
          <p:nvPr/>
        </p:nvCxnSpPr>
        <p:spPr>
          <a:xfrm>
            <a:off x="4439448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56"/>
          <p:cNvSpPr txBox="1"/>
          <p:nvPr>
            <p:ph idx="4294967295" type="title"/>
          </p:nvPr>
        </p:nvSpPr>
        <p:spPr>
          <a:xfrm>
            <a:off x="653250" y="408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Representation</a:t>
            </a:r>
            <a:endParaRPr/>
          </a:p>
        </p:txBody>
      </p:sp>
      <p:sp>
        <p:nvSpPr>
          <p:cNvPr id="959" name="Google Shape;959;p56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0" name="Google Shape;960;p56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1" name="Google Shape;961;p56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2" name="Google Shape;962;p56"/>
          <p:cNvSpPr/>
          <p:nvPr/>
        </p:nvSpPr>
        <p:spPr>
          <a:xfrm>
            <a:off x="3840125" y="979875"/>
            <a:ext cx="1166400" cy="6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6"/>
          <p:cNvSpPr txBox="1"/>
          <p:nvPr/>
        </p:nvSpPr>
        <p:spPr>
          <a:xfrm>
            <a:off x="3763925" y="968400"/>
            <a:ext cx="1385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Proportional Representation</a:t>
            </a:r>
            <a:endParaRPr b="1"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4" name="Google Shape;964;p56"/>
          <p:cNvSpPr/>
          <p:nvPr/>
        </p:nvSpPr>
        <p:spPr>
          <a:xfrm>
            <a:off x="4207750" y="1636000"/>
            <a:ext cx="289800" cy="39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6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7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7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7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7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7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7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7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7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7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7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7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7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7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7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7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7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7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7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7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7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7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7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7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7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57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7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7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7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7"/>
          <p:cNvSpPr/>
          <p:nvPr/>
        </p:nvSpPr>
        <p:spPr>
          <a:xfrm>
            <a:off x="4226219" y="2009963"/>
            <a:ext cx="249300" cy="172500"/>
          </a:xfrm>
          <a:prstGeom prst="can">
            <a:avLst>
              <a:gd fmla="val 25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9" name="Google Shape;999;p57"/>
          <p:cNvCxnSpPr/>
          <p:nvPr/>
        </p:nvCxnSpPr>
        <p:spPr>
          <a:xfrm>
            <a:off x="426514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57"/>
          <p:cNvCxnSpPr/>
          <p:nvPr/>
        </p:nvCxnSpPr>
        <p:spPr>
          <a:xfrm>
            <a:off x="429171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57"/>
          <p:cNvCxnSpPr/>
          <p:nvPr/>
        </p:nvCxnSpPr>
        <p:spPr>
          <a:xfrm>
            <a:off x="4318282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57"/>
          <p:cNvCxnSpPr/>
          <p:nvPr/>
        </p:nvCxnSpPr>
        <p:spPr>
          <a:xfrm>
            <a:off x="4344850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57"/>
          <p:cNvCxnSpPr/>
          <p:nvPr/>
        </p:nvCxnSpPr>
        <p:spPr>
          <a:xfrm>
            <a:off x="437141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57"/>
          <p:cNvCxnSpPr/>
          <p:nvPr/>
        </p:nvCxnSpPr>
        <p:spPr>
          <a:xfrm>
            <a:off x="439798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57"/>
          <p:cNvSpPr txBox="1"/>
          <p:nvPr>
            <p:ph idx="4294967295" type="title"/>
          </p:nvPr>
        </p:nvSpPr>
        <p:spPr>
          <a:xfrm>
            <a:off x="653250" y="408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Representation</a:t>
            </a:r>
            <a:endParaRPr/>
          </a:p>
        </p:txBody>
      </p:sp>
      <p:sp>
        <p:nvSpPr>
          <p:cNvPr id="1006" name="Google Shape;1006;p57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7" name="Google Shape;1007;p57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8" name="Google Shape;1008;p57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9" name="Google Shape;1009;p57"/>
          <p:cNvSpPr/>
          <p:nvPr/>
        </p:nvSpPr>
        <p:spPr>
          <a:xfrm>
            <a:off x="3840125" y="979875"/>
            <a:ext cx="1166400" cy="6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7"/>
          <p:cNvSpPr txBox="1"/>
          <p:nvPr/>
        </p:nvSpPr>
        <p:spPr>
          <a:xfrm>
            <a:off x="3763925" y="968400"/>
            <a:ext cx="1341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Equa</a:t>
            </a:r>
            <a:r>
              <a:rPr b="1"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l Representation</a:t>
            </a:r>
            <a:endParaRPr b="1"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1" name="Google Shape;1011;p57"/>
          <p:cNvSpPr/>
          <p:nvPr/>
        </p:nvSpPr>
        <p:spPr>
          <a:xfrm>
            <a:off x="4207750" y="1636000"/>
            <a:ext cx="289800" cy="39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7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8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58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8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8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8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8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8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8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8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8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8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8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8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8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8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8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8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8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8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8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8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8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8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8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8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8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8"/>
          <p:cNvSpPr/>
          <p:nvPr/>
        </p:nvSpPr>
        <p:spPr>
          <a:xfrm>
            <a:off x="4226219" y="2009963"/>
            <a:ext cx="249300" cy="172500"/>
          </a:xfrm>
          <a:prstGeom prst="can">
            <a:avLst>
              <a:gd fmla="val 25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6" name="Google Shape;1046;p58"/>
          <p:cNvCxnSpPr/>
          <p:nvPr/>
        </p:nvCxnSpPr>
        <p:spPr>
          <a:xfrm>
            <a:off x="4318282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58"/>
          <p:cNvCxnSpPr/>
          <p:nvPr/>
        </p:nvCxnSpPr>
        <p:spPr>
          <a:xfrm>
            <a:off x="4344850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58"/>
          <p:cNvCxnSpPr/>
          <p:nvPr/>
        </p:nvCxnSpPr>
        <p:spPr>
          <a:xfrm>
            <a:off x="437141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58"/>
          <p:cNvCxnSpPr/>
          <p:nvPr/>
        </p:nvCxnSpPr>
        <p:spPr>
          <a:xfrm>
            <a:off x="439798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58"/>
          <p:cNvCxnSpPr/>
          <p:nvPr/>
        </p:nvCxnSpPr>
        <p:spPr>
          <a:xfrm>
            <a:off x="4418716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58"/>
          <p:cNvCxnSpPr/>
          <p:nvPr/>
        </p:nvCxnSpPr>
        <p:spPr>
          <a:xfrm>
            <a:off x="4439448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58"/>
          <p:cNvSpPr txBox="1"/>
          <p:nvPr>
            <p:ph idx="4294967295" type="title"/>
          </p:nvPr>
        </p:nvSpPr>
        <p:spPr>
          <a:xfrm>
            <a:off x="653250" y="408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framework</a:t>
            </a:r>
            <a:endParaRPr/>
          </a:p>
        </p:txBody>
      </p:sp>
      <p:sp>
        <p:nvSpPr>
          <p:cNvPr id="1053" name="Google Shape;1053;p58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4" name="Google Shape;1054;p58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58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58"/>
          <p:cNvSpPr/>
          <p:nvPr/>
        </p:nvSpPr>
        <p:spPr>
          <a:xfrm>
            <a:off x="3840125" y="979875"/>
            <a:ext cx="1166400" cy="6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/>
          <p:nvPr/>
        </p:nvSpPr>
        <p:spPr>
          <a:xfrm>
            <a:off x="4207750" y="1636000"/>
            <a:ext cx="289800" cy="39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8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8"/>
          <p:cNvSpPr/>
          <p:nvPr/>
        </p:nvSpPr>
        <p:spPr>
          <a:xfrm rot="5400000">
            <a:off x="2721575" y="3310425"/>
            <a:ext cx="7194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071801"/>
            <a:ext cx="312306" cy="39737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1" name="Google Shape;10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552197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4032594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3" name="Google Shape;1063;p58"/>
          <p:cNvSpPr/>
          <p:nvPr/>
        </p:nvSpPr>
        <p:spPr>
          <a:xfrm>
            <a:off x="3764192" y="3252720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3764192" y="3733117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/>
          <p:nvPr/>
        </p:nvSpPr>
        <p:spPr>
          <a:xfrm>
            <a:off x="3764192" y="4213513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5428091" y="3524195"/>
            <a:ext cx="969300" cy="657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/>
          <p:nvPr/>
        </p:nvSpPr>
        <p:spPr>
          <a:xfrm>
            <a:off x="5786625" y="3017875"/>
            <a:ext cx="163200" cy="4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8"/>
          <p:cNvSpPr/>
          <p:nvPr/>
        </p:nvSpPr>
        <p:spPr>
          <a:xfrm>
            <a:off x="4635834" y="3200832"/>
            <a:ext cx="218100" cy="112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8"/>
          <p:cNvSpPr/>
          <p:nvPr/>
        </p:nvSpPr>
        <p:spPr>
          <a:xfrm>
            <a:off x="4907421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8"/>
          <p:cNvSpPr/>
          <p:nvPr/>
        </p:nvSpPr>
        <p:spPr>
          <a:xfrm>
            <a:off x="6448295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8"/>
          <p:cNvSpPr txBox="1"/>
          <p:nvPr/>
        </p:nvSpPr>
        <p:spPr>
          <a:xfrm>
            <a:off x="5378375" y="36516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Evaluation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4182254" y="3128751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8"/>
          <p:cNvSpPr/>
          <p:nvPr/>
        </p:nvSpPr>
        <p:spPr>
          <a:xfrm>
            <a:off x="4159069" y="3128751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8"/>
          <p:cNvSpPr/>
          <p:nvPr/>
        </p:nvSpPr>
        <p:spPr>
          <a:xfrm>
            <a:off x="4136984" y="3171950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8"/>
          <p:cNvSpPr/>
          <p:nvPr/>
        </p:nvSpPr>
        <p:spPr>
          <a:xfrm>
            <a:off x="4171002" y="3215150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8"/>
          <p:cNvSpPr/>
          <p:nvPr/>
        </p:nvSpPr>
        <p:spPr>
          <a:xfrm>
            <a:off x="4347677" y="3215150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8"/>
          <p:cNvSpPr/>
          <p:nvPr/>
        </p:nvSpPr>
        <p:spPr>
          <a:xfrm>
            <a:off x="4159069" y="3258349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8"/>
          <p:cNvSpPr/>
          <p:nvPr/>
        </p:nvSpPr>
        <p:spPr>
          <a:xfrm>
            <a:off x="4136984" y="3301548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"/>
          <p:cNvSpPr/>
          <p:nvPr/>
        </p:nvSpPr>
        <p:spPr>
          <a:xfrm>
            <a:off x="4182254" y="3609147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8"/>
          <p:cNvSpPr/>
          <p:nvPr/>
        </p:nvSpPr>
        <p:spPr>
          <a:xfrm>
            <a:off x="4159069" y="3609147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8"/>
          <p:cNvSpPr/>
          <p:nvPr/>
        </p:nvSpPr>
        <p:spPr>
          <a:xfrm>
            <a:off x="4136984" y="3652347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8"/>
          <p:cNvSpPr/>
          <p:nvPr/>
        </p:nvSpPr>
        <p:spPr>
          <a:xfrm>
            <a:off x="4171002" y="3695546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8"/>
          <p:cNvSpPr/>
          <p:nvPr/>
        </p:nvSpPr>
        <p:spPr>
          <a:xfrm>
            <a:off x="4347677" y="3695546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8"/>
          <p:cNvSpPr/>
          <p:nvPr/>
        </p:nvSpPr>
        <p:spPr>
          <a:xfrm>
            <a:off x="4159069" y="3738745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58"/>
          <p:cNvSpPr/>
          <p:nvPr/>
        </p:nvSpPr>
        <p:spPr>
          <a:xfrm>
            <a:off x="4136984" y="3781944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8"/>
          <p:cNvSpPr/>
          <p:nvPr/>
        </p:nvSpPr>
        <p:spPr>
          <a:xfrm>
            <a:off x="4182254" y="4089544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8"/>
          <p:cNvSpPr/>
          <p:nvPr/>
        </p:nvSpPr>
        <p:spPr>
          <a:xfrm>
            <a:off x="4159069" y="4089544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8"/>
          <p:cNvSpPr/>
          <p:nvPr/>
        </p:nvSpPr>
        <p:spPr>
          <a:xfrm>
            <a:off x="4136984" y="4132743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8"/>
          <p:cNvSpPr/>
          <p:nvPr/>
        </p:nvSpPr>
        <p:spPr>
          <a:xfrm>
            <a:off x="4171002" y="4175942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8"/>
          <p:cNvSpPr/>
          <p:nvPr/>
        </p:nvSpPr>
        <p:spPr>
          <a:xfrm>
            <a:off x="4347677" y="4175942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8"/>
          <p:cNvSpPr/>
          <p:nvPr/>
        </p:nvSpPr>
        <p:spPr>
          <a:xfrm>
            <a:off x="4159069" y="4219141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8"/>
          <p:cNvSpPr/>
          <p:nvPr/>
        </p:nvSpPr>
        <p:spPr>
          <a:xfrm>
            <a:off x="4136984" y="4262341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8"/>
          <p:cNvSpPr txBox="1"/>
          <p:nvPr/>
        </p:nvSpPr>
        <p:spPr>
          <a:xfrm>
            <a:off x="2819601" y="4412168"/>
            <a:ext cx="1166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Human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Annotators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4" name="Google Shape;1094;p58"/>
          <p:cNvSpPr txBox="1"/>
          <p:nvPr/>
        </p:nvSpPr>
        <p:spPr>
          <a:xfrm>
            <a:off x="3691103" y="4412175"/>
            <a:ext cx="1565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Gold Standard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Summaries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5" name="Google Shape;1095;p58"/>
          <p:cNvSpPr txBox="1"/>
          <p:nvPr/>
        </p:nvSpPr>
        <p:spPr>
          <a:xfrm>
            <a:off x="6951603" y="3515058"/>
            <a:ext cx="107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ROUGE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Scores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58"/>
          <p:cNvSpPr txBox="1"/>
          <p:nvPr/>
        </p:nvSpPr>
        <p:spPr>
          <a:xfrm>
            <a:off x="3884848" y="1044607"/>
            <a:ext cx="101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Fairness</a:t>
            </a:r>
            <a:b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9"/>
          <p:cNvSpPr/>
          <p:nvPr/>
        </p:nvSpPr>
        <p:spPr>
          <a:xfrm>
            <a:off x="2416139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9"/>
          <p:cNvSpPr/>
          <p:nvPr/>
        </p:nvSpPr>
        <p:spPr>
          <a:xfrm>
            <a:off x="2813784" y="184769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9"/>
          <p:cNvSpPr/>
          <p:nvPr/>
        </p:nvSpPr>
        <p:spPr>
          <a:xfrm>
            <a:off x="2389281" y="1954449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9"/>
          <p:cNvSpPr/>
          <p:nvPr/>
        </p:nvSpPr>
        <p:spPr>
          <a:xfrm>
            <a:off x="3012607" y="1954449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59"/>
          <p:cNvSpPr/>
          <p:nvPr/>
        </p:nvSpPr>
        <p:spPr>
          <a:xfrm>
            <a:off x="2416139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9"/>
          <p:cNvSpPr/>
          <p:nvPr/>
        </p:nvSpPr>
        <p:spPr>
          <a:xfrm>
            <a:off x="2813784" y="2061204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9"/>
          <p:cNvSpPr/>
          <p:nvPr/>
        </p:nvSpPr>
        <p:spPr>
          <a:xfrm>
            <a:off x="2389281" y="216795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9"/>
          <p:cNvSpPr/>
          <p:nvPr/>
        </p:nvSpPr>
        <p:spPr>
          <a:xfrm>
            <a:off x="3012607" y="2167958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9"/>
          <p:cNvSpPr/>
          <p:nvPr/>
        </p:nvSpPr>
        <p:spPr>
          <a:xfrm>
            <a:off x="2339575" y="227471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9"/>
          <p:cNvSpPr/>
          <p:nvPr/>
        </p:nvSpPr>
        <p:spPr>
          <a:xfrm>
            <a:off x="2416139" y="2381468"/>
            <a:ext cx="4515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9"/>
          <p:cNvSpPr/>
          <p:nvPr/>
        </p:nvSpPr>
        <p:spPr>
          <a:xfrm>
            <a:off x="2813784" y="2381468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9"/>
          <p:cNvSpPr/>
          <p:nvPr/>
        </p:nvSpPr>
        <p:spPr>
          <a:xfrm>
            <a:off x="2389281" y="2488223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9"/>
          <p:cNvSpPr/>
          <p:nvPr/>
        </p:nvSpPr>
        <p:spPr>
          <a:xfrm>
            <a:off x="3012607" y="2488223"/>
            <a:ext cx="2181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9"/>
          <p:cNvSpPr/>
          <p:nvPr/>
        </p:nvSpPr>
        <p:spPr>
          <a:xfrm>
            <a:off x="2389281" y="2594977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9"/>
          <p:cNvSpPr/>
          <p:nvPr/>
        </p:nvSpPr>
        <p:spPr>
          <a:xfrm>
            <a:off x="3012607" y="2594977"/>
            <a:ext cx="2181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59"/>
          <p:cNvSpPr/>
          <p:nvPr/>
        </p:nvSpPr>
        <p:spPr>
          <a:xfrm>
            <a:off x="2339575" y="2701732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9"/>
          <p:cNvSpPr/>
          <p:nvPr/>
        </p:nvSpPr>
        <p:spPr>
          <a:xfrm>
            <a:off x="2416139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9"/>
          <p:cNvSpPr/>
          <p:nvPr/>
        </p:nvSpPr>
        <p:spPr>
          <a:xfrm>
            <a:off x="2813784" y="2808487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9"/>
          <p:cNvSpPr/>
          <p:nvPr/>
        </p:nvSpPr>
        <p:spPr>
          <a:xfrm>
            <a:off x="3316841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59"/>
          <p:cNvSpPr/>
          <p:nvPr/>
        </p:nvSpPr>
        <p:spPr>
          <a:xfrm>
            <a:off x="3820241" y="2164386"/>
            <a:ext cx="10767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9"/>
          <p:cNvSpPr/>
          <p:nvPr/>
        </p:nvSpPr>
        <p:spPr>
          <a:xfrm>
            <a:off x="4957127" y="2424881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9"/>
          <p:cNvSpPr/>
          <p:nvPr/>
        </p:nvSpPr>
        <p:spPr>
          <a:xfrm>
            <a:off x="5471025" y="2040200"/>
            <a:ext cx="826200" cy="92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9"/>
          <p:cNvSpPr/>
          <p:nvPr/>
        </p:nvSpPr>
        <p:spPr>
          <a:xfrm>
            <a:off x="5421323" y="2061204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9"/>
          <p:cNvSpPr/>
          <p:nvPr/>
        </p:nvSpPr>
        <p:spPr>
          <a:xfrm>
            <a:off x="5371617" y="2167958"/>
            <a:ext cx="1016400" cy="1566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9"/>
          <p:cNvSpPr/>
          <p:nvPr/>
        </p:nvSpPr>
        <p:spPr>
          <a:xfrm>
            <a:off x="5448182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9"/>
          <p:cNvSpPr/>
          <p:nvPr/>
        </p:nvSpPr>
        <p:spPr>
          <a:xfrm>
            <a:off x="5845827" y="2274713"/>
            <a:ext cx="4515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9"/>
          <p:cNvSpPr/>
          <p:nvPr/>
        </p:nvSpPr>
        <p:spPr>
          <a:xfrm>
            <a:off x="5421323" y="2381468"/>
            <a:ext cx="687600" cy="1566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9"/>
          <p:cNvSpPr/>
          <p:nvPr/>
        </p:nvSpPr>
        <p:spPr>
          <a:xfrm>
            <a:off x="5371617" y="2488223"/>
            <a:ext cx="1016400" cy="1566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59"/>
          <p:cNvSpPr/>
          <p:nvPr/>
        </p:nvSpPr>
        <p:spPr>
          <a:xfrm>
            <a:off x="4226219" y="2009963"/>
            <a:ext cx="249300" cy="172500"/>
          </a:xfrm>
          <a:prstGeom prst="can">
            <a:avLst>
              <a:gd fmla="val 25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59"/>
          <p:cNvCxnSpPr/>
          <p:nvPr/>
        </p:nvCxnSpPr>
        <p:spPr>
          <a:xfrm>
            <a:off x="4318282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59"/>
          <p:cNvCxnSpPr/>
          <p:nvPr/>
        </p:nvCxnSpPr>
        <p:spPr>
          <a:xfrm>
            <a:off x="4344850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59"/>
          <p:cNvCxnSpPr/>
          <p:nvPr/>
        </p:nvCxnSpPr>
        <p:spPr>
          <a:xfrm>
            <a:off x="4371417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59"/>
          <p:cNvCxnSpPr/>
          <p:nvPr/>
        </p:nvCxnSpPr>
        <p:spPr>
          <a:xfrm>
            <a:off x="4397985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59"/>
          <p:cNvCxnSpPr/>
          <p:nvPr/>
        </p:nvCxnSpPr>
        <p:spPr>
          <a:xfrm>
            <a:off x="4418716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59"/>
          <p:cNvCxnSpPr/>
          <p:nvPr/>
        </p:nvCxnSpPr>
        <p:spPr>
          <a:xfrm>
            <a:off x="4439448" y="2056743"/>
            <a:ext cx="0" cy="102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59"/>
          <p:cNvSpPr txBox="1"/>
          <p:nvPr>
            <p:ph idx="4294967295" type="title"/>
          </p:nvPr>
        </p:nvSpPr>
        <p:spPr>
          <a:xfrm>
            <a:off x="653250" y="408050"/>
            <a:ext cx="7688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framework</a:t>
            </a:r>
            <a:endParaRPr/>
          </a:p>
        </p:txBody>
      </p:sp>
      <p:sp>
        <p:nvSpPr>
          <p:cNvPr id="1137" name="Google Shape;1137;p59"/>
          <p:cNvSpPr txBox="1"/>
          <p:nvPr/>
        </p:nvSpPr>
        <p:spPr>
          <a:xfrm>
            <a:off x="2278325" y="1440325"/>
            <a:ext cx="116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Users’ posts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8" name="Google Shape;1138;p59"/>
          <p:cNvSpPr txBox="1"/>
          <p:nvPr/>
        </p:nvSpPr>
        <p:spPr>
          <a:xfrm>
            <a:off x="3623525" y="2277075"/>
            <a:ext cx="147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Summarization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Algorithm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9" name="Google Shape;1139;p59"/>
          <p:cNvSpPr txBox="1"/>
          <p:nvPr/>
        </p:nvSpPr>
        <p:spPr>
          <a:xfrm>
            <a:off x="5225974" y="1653850"/>
            <a:ext cx="129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0" name="Google Shape;1140;p59"/>
          <p:cNvSpPr/>
          <p:nvPr/>
        </p:nvSpPr>
        <p:spPr>
          <a:xfrm>
            <a:off x="3840125" y="979875"/>
            <a:ext cx="1166400" cy="65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9"/>
          <p:cNvSpPr/>
          <p:nvPr/>
        </p:nvSpPr>
        <p:spPr>
          <a:xfrm>
            <a:off x="4207750" y="1636000"/>
            <a:ext cx="289800" cy="39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9"/>
          <p:cNvSpPr/>
          <p:nvPr/>
        </p:nvSpPr>
        <p:spPr>
          <a:xfrm>
            <a:off x="2438975" y="1826700"/>
            <a:ext cx="826200" cy="1195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9"/>
          <p:cNvSpPr/>
          <p:nvPr/>
        </p:nvSpPr>
        <p:spPr>
          <a:xfrm rot="5400000">
            <a:off x="2721575" y="3310425"/>
            <a:ext cx="719400" cy="289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071801"/>
            <a:ext cx="312306" cy="39737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5" name="Google Shape;11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3552197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6" name="Google Shape;11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09" y="4032594"/>
            <a:ext cx="312306" cy="3973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7" name="Google Shape;1147;p59"/>
          <p:cNvSpPr/>
          <p:nvPr/>
        </p:nvSpPr>
        <p:spPr>
          <a:xfrm>
            <a:off x="3764192" y="3252720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59"/>
          <p:cNvSpPr/>
          <p:nvPr/>
        </p:nvSpPr>
        <p:spPr>
          <a:xfrm>
            <a:off x="3764192" y="3733117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9"/>
          <p:cNvSpPr/>
          <p:nvPr/>
        </p:nvSpPr>
        <p:spPr>
          <a:xfrm>
            <a:off x="3764192" y="4213513"/>
            <a:ext cx="312300" cy="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9"/>
          <p:cNvSpPr/>
          <p:nvPr/>
        </p:nvSpPr>
        <p:spPr>
          <a:xfrm>
            <a:off x="5428091" y="3524195"/>
            <a:ext cx="969300" cy="657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9"/>
          <p:cNvSpPr/>
          <p:nvPr/>
        </p:nvSpPr>
        <p:spPr>
          <a:xfrm>
            <a:off x="5786625" y="3017875"/>
            <a:ext cx="163200" cy="4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9"/>
          <p:cNvSpPr/>
          <p:nvPr/>
        </p:nvSpPr>
        <p:spPr>
          <a:xfrm>
            <a:off x="4635834" y="3200832"/>
            <a:ext cx="218100" cy="112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9"/>
          <p:cNvSpPr/>
          <p:nvPr/>
        </p:nvSpPr>
        <p:spPr>
          <a:xfrm>
            <a:off x="4907421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9"/>
          <p:cNvSpPr/>
          <p:nvPr/>
        </p:nvSpPr>
        <p:spPr>
          <a:xfrm>
            <a:off x="6448295" y="3705938"/>
            <a:ext cx="4515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9"/>
          <p:cNvSpPr txBox="1"/>
          <p:nvPr/>
        </p:nvSpPr>
        <p:spPr>
          <a:xfrm>
            <a:off x="5378375" y="3651625"/>
            <a:ext cx="1076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Evaluation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6" name="Google Shape;1156;p59"/>
          <p:cNvSpPr/>
          <p:nvPr/>
        </p:nvSpPr>
        <p:spPr>
          <a:xfrm>
            <a:off x="4182254" y="3128751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9"/>
          <p:cNvSpPr/>
          <p:nvPr/>
        </p:nvSpPr>
        <p:spPr>
          <a:xfrm>
            <a:off x="4159069" y="3128751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9"/>
          <p:cNvSpPr/>
          <p:nvPr/>
        </p:nvSpPr>
        <p:spPr>
          <a:xfrm>
            <a:off x="4136984" y="3171950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9"/>
          <p:cNvSpPr/>
          <p:nvPr/>
        </p:nvSpPr>
        <p:spPr>
          <a:xfrm>
            <a:off x="4171002" y="3215150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59"/>
          <p:cNvSpPr/>
          <p:nvPr/>
        </p:nvSpPr>
        <p:spPr>
          <a:xfrm>
            <a:off x="4347677" y="3215150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9"/>
          <p:cNvSpPr/>
          <p:nvPr/>
        </p:nvSpPr>
        <p:spPr>
          <a:xfrm>
            <a:off x="4159069" y="3258349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9"/>
          <p:cNvSpPr/>
          <p:nvPr/>
        </p:nvSpPr>
        <p:spPr>
          <a:xfrm>
            <a:off x="4136984" y="3301548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9"/>
          <p:cNvSpPr/>
          <p:nvPr/>
        </p:nvSpPr>
        <p:spPr>
          <a:xfrm>
            <a:off x="4182254" y="3609147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9"/>
          <p:cNvSpPr/>
          <p:nvPr/>
        </p:nvSpPr>
        <p:spPr>
          <a:xfrm>
            <a:off x="4159069" y="3609147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9"/>
          <p:cNvSpPr/>
          <p:nvPr/>
        </p:nvSpPr>
        <p:spPr>
          <a:xfrm>
            <a:off x="4136984" y="3652347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9"/>
          <p:cNvSpPr/>
          <p:nvPr/>
        </p:nvSpPr>
        <p:spPr>
          <a:xfrm>
            <a:off x="4171002" y="3695546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9"/>
          <p:cNvSpPr/>
          <p:nvPr/>
        </p:nvSpPr>
        <p:spPr>
          <a:xfrm>
            <a:off x="4347677" y="3695546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9"/>
          <p:cNvSpPr/>
          <p:nvPr/>
        </p:nvSpPr>
        <p:spPr>
          <a:xfrm>
            <a:off x="4159069" y="3738745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59"/>
          <p:cNvSpPr/>
          <p:nvPr/>
        </p:nvSpPr>
        <p:spPr>
          <a:xfrm>
            <a:off x="4136984" y="3781944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9"/>
          <p:cNvSpPr/>
          <p:nvPr/>
        </p:nvSpPr>
        <p:spPr>
          <a:xfrm>
            <a:off x="4182254" y="4089544"/>
            <a:ext cx="367200" cy="3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9"/>
          <p:cNvSpPr/>
          <p:nvPr/>
        </p:nvSpPr>
        <p:spPr>
          <a:xfrm>
            <a:off x="4159069" y="4089544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9"/>
          <p:cNvSpPr/>
          <p:nvPr/>
        </p:nvSpPr>
        <p:spPr>
          <a:xfrm>
            <a:off x="4136984" y="4132743"/>
            <a:ext cx="451500" cy="63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9"/>
          <p:cNvSpPr/>
          <p:nvPr/>
        </p:nvSpPr>
        <p:spPr>
          <a:xfrm>
            <a:off x="4171002" y="4175942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9"/>
          <p:cNvSpPr/>
          <p:nvPr/>
        </p:nvSpPr>
        <p:spPr>
          <a:xfrm>
            <a:off x="4347677" y="4175942"/>
            <a:ext cx="2004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9"/>
          <p:cNvSpPr/>
          <p:nvPr/>
        </p:nvSpPr>
        <p:spPr>
          <a:xfrm>
            <a:off x="4159069" y="4219141"/>
            <a:ext cx="305700" cy="63300"/>
          </a:xfrm>
          <a:prstGeom prst="mathMinus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9"/>
          <p:cNvSpPr/>
          <p:nvPr/>
        </p:nvSpPr>
        <p:spPr>
          <a:xfrm>
            <a:off x="4136984" y="4262341"/>
            <a:ext cx="451500" cy="63300"/>
          </a:xfrm>
          <a:prstGeom prst="mathMinus">
            <a:avLst>
              <a:gd fmla="val 2352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59"/>
          <p:cNvSpPr txBox="1"/>
          <p:nvPr/>
        </p:nvSpPr>
        <p:spPr>
          <a:xfrm>
            <a:off x="2819601" y="4412168"/>
            <a:ext cx="1166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Human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Annotators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p59"/>
          <p:cNvSpPr txBox="1"/>
          <p:nvPr/>
        </p:nvSpPr>
        <p:spPr>
          <a:xfrm>
            <a:off x="3691103" y="4412175"/>
            <a:ext cx="1565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Gold Standard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Summaries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9" name="Google Shape;1179;p59"/>
          <p:cNvSpPr txBox="1"/>
          <p:nvPr/>
        </p:nvSpPr>
        <p:spPr>
          <a:xfrm>
            <a:off x="6951603" y="3515058"/>
            <a:ext cx="107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ROUGE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Scores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0" name="Google Shape;1180;p59"/>
          <p:cNvSpPr txBox="1"/>
          <p:nvPr/>
        </p:nvSpPr>
        <p:spPr>
          <a:xfrm>
            <a:off x="3884848" y="1044607"/>
            <a:ext cx="101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Fairness</a:t>
            </a:r>
            <a:b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59"/>
          <p:cNvSpPr/>
          <p:nvPr/>
        </p:nvSpPr>
        <p:spPr>
          <a:xfrm>
            <a:off x="28825" y="-14400"/>
            <a:ext cx="9144000" cy="52299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9"/>
          <p:cNvSpPr txBox="1"/>
          <p:nvPr/>
        </p:nvSpPr>
        <p:spPr>
          <a:xfrm>
            <a:off x="958125" y="1762825"/>
            <a:ext cx="7688400" cy="208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Two objectives 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Lato"/>
              <a:buAutoNum type="arabicParenBoth"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Maximize summary quality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(2) Adhere</a:t>
            </a:r>
            <a:r>
              <a:rPr b="1" lang="en" sz="3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to fairness constraints</a:t>
            </a:r>
            <a:endParaRPr b="1" sz="30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0"/>
          <p:cNvSpPr txBox="1"/>
          <p:nvPr>
            <p:ph type="title"/>
          </p:nvPr>
        </p:nvSpPr>
        <p:spPr>
          <a:xfrm>
            <a:off x="-54150" y="853475"/>
            <a:ext cx="95181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 existing algorithms produce fair summaries? </a:t>
            </a:r>
            <a:endParaRPr sz="3200"/>
          </a:p>
        </p:txBody>
      </p:sp>
      <p:sp>
        <p:nvSpPr>
          <p:cNvPr id="1188" name="Google Shape;1188;p60">
            <a:hlinkClick r:id="rId3"/>
          </p:cNvPr>
          <p:cNvSpPr/>
          <p:nvPr/>
        </p:nvSpPr>
        <p:spPr>
          <a:xfrm>
            <a:off x="0" y="5016500"/>
            <a:ext cx="3165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1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sample dataset</a:t>
            </a:r>
            <a:endParaRPr/>
          </a:p>
        </p:txBody>
      </p:sp>
      <p:sp>
        <p:nvSpPr>
          <p:cNvPr id="1194" name="Google Shape;1194;p61"/>
          <p:cNvSpPr txBox="1"/>
          <p:nvPr>
            <p:ph idx="1" type="body"/>
          </p:nvPr>
        </p:nvSpPr>
        <p:spPr>
          <a:xfrm>
            <a:off x="272125" y="1926475"/>
            <a:ext cx="46107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Distributions in input text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pro-republican</a:t>
            </a:r>
            <a:r>
              <a:rPr lang="en" sz="1800">
                <a:solidFill>
                  <a:srgbClr val="000000"/>
                </a:solidFill>
              </a:rPr>
              <a:t> = 62 %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pro-democrat = 31 %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neutral = 7 %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95" name="Google Shape;1195;p61">
            <a:hlinkClick r:id="rId3"/>
          </p:cNvPr>
          <p:cNvSpPr/>
          <p:nvPr/>
        </p:nvSpPr>
        <p:spPr>
          <a:xfrm>
            <a:off x="0" y="50165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800" y="1066800"/>
            <a:ext cx="4798471" cy="2780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1"/>
          <p:cNvSpPr txBox="1"/>
          <p:nvPr/>
        </p:nvSpPr>
        <p:spPr>
          <a:xfrm>
            <a:off x="8256825" y="2098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62 %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61"/>
          <p:cNvSpPr txBox="1"/>
          <p:nvPr/>
        </p:nvSpPr>
        <p:spPr>
          <a:xfrm>
            <a:off x="8256825" y="2860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61"/>
          <p:cNvSpPr txBox="1"/>
          <p:nvPr/>
        </p:nvSpPr>
        <p:spPr>
          <a:xfrm>
            <a:off x="8256825" y="33934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07 %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2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sample dataset</a:t>
            </a:r>
            <a:endParaRPr/>
          </a:p>
        </p:txBody>
      </p:sp>
      <p:sp>
        <p:nvSpPr>
          <p:cNvPr id="1205" name="Google Shape;1205;p62"/>
          <p:cNvSpPr txBox="1"/>
          <p:nvPr>
            <p:ph idx="1" type="body"/>
          </p:nvPr>
        </p:nvSpPr>
        <p:spPr>
          <a:xfrm>
            <a:off x="272125" y="1926475"/>
            <a:ext cx="46107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Distributions in input text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pro-republican = 62 %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pro-democrat = 31 %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neutral = 7 %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06" name="Google Shape;1206;p62">
            <a:hlinkClick r:id="rId3"/>
          </p:cNvPr>
          <p:cNvSpPr/>
          <p:nvPr/>
        </p:nvSpPr>
        <p:spPr>
          <a:xfrm>
            <a:off x="0" y="50165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800" y="1066800"/>
            <a:ext cx="4798471" cy="27800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2"/>
          <p:cNvSpPr txBox="1"/>
          <p:nvPr/>
        </p:nvSpPr>
        <p:spPr>
          <a:xfrm>
            <a:off x="8256825" y="2098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62 %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9" name="Google Shape;1209;p62"/>
          <p:cNvSpPr txBox="1"/>
          <p:nvPr/>
        </p:nvSpPr>
        <p:spPr>
          <a:xfrm>
            <a:off x="8256825" y="2860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62"/>
          <p:cNvSpPr txBox="1"/>
          <p:nvPr/>
        </p:nvSpPr>
        <p:spPr>
          <a:xfrm>
            <a:off x="8256825" y="33934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07 %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1" name="Google Shape;1211;p62"/>
          <p:cNvSpPr txBox="1"/>
          <p:nvPr/>
        </p:nvSpPr>
        <p:spPr>
          <a:xfrm>
            <a:off x="272125" y="4038600"/>
            <a:ext cx="8566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Does</a:t>
            </a:r>
            <a:r>
              <a:rPr b="1" lang="en" sz="18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existing algorithms conform to Proportional Fairness?</a:t>
            </a:r>
            <a:endParaRPr b="1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3"/>
          <p:cNvSpPr txBox="1"/>
          <p:nvPr>
            <p:ph type="title"/>
          </p:nvPr>
        </p:nvSpPr>
        <p:spPr>
          <a:xfrm>
            <a:off x="729450" y="1166250"/>
            <a:ext cx="3774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 e</a:t>
            </a:r>
            <a:r>
              <a:rPr lang="en"/>
              <a:t>xisting algorithm: LexRank</a:t>
            </a:r>
            <a:endParaRPr/>
          </a:p>
        </p:txBody>
      </p:sp>
      <p:sp>
        <p:nvSpPr>
          <p:cNvPr id="1217" name="Google Shape;1217;p63">
            <a:hlinkClick r:id="rId3"/>
          </p:cNvPr>
          <p:cNvSpPr/>
          <p:nvPr/>
        </p:nvSpPr>
        <p:spPr>
          <a:xfrm>
            <a:off x="0" y="50165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3"/>
          <p:cNvSpPr txBox="1"/>
          <p:nvPr/>
        </p:nvSpPr>
        <p:spPr>
          <a:xfrm>
            <a:off x="586225" y="2456575"/>
            <a:ext cx="377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  In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summary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produced by LexRank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pro-democrat tweets over-represented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pro-republicans and neutrals are under-represented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9" name="Google Shape;12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928" y="1143000"/>
            <a:ext cx="4556971" cy="32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3"/>
          <p:cNvSpPr txBox="1"/>
          <p:nvPr/>
        </p:nvSpPr>
        <p:spPr>
          <a:xfrm>
            <a:off x="8256825" y="2021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62 %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1" name="Google Shape;1221;p63"/>
          <p:cNvSpPr txBox="1"/>
          <p:nvPr/>
        </p:nvSpPr>
        <p:spPr>
          <a:xfrm>
            <a:off x="8256825" y="2783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63"/>
          <p:cNvSpPr txBox="1"/>
          <p:nvPr/>
        </p:nvSpPr>
        <p:spPr>
          <a:xfrm>
            <a:off x="8256825" y="3241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07 %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4"/>
          <p:cNvSpPr txBox="1"/>
          <p:nvPr>
            <p:ph type="title"/>
          </p:nvPr>
        </p:nvSpPr>
        <p:spPr>
          <a:xfrm>
            <a:off x="729450" y="1166250"/>
            <a:ext cx="36546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analyzed eight summarization </a:t>
            </a:r>
            <a:r>
              <a:rPr lang="en"/>
              <a:t>algorithms</a:t>
            </a:r>
            <a:endParaRPr/>
          </a:p>
        </p:txBody>
      </p:sp>
      <p:sp>
        <p:nvSpPr>
          <p:cNvPr id="1228" name="Google Shape;1228;p64"/>
          <p:cNvSpPr txBox="1"/>
          <p:nvPr>
            <p:ph idx="1" type="body"/>
          </p:nvPr>
        </p:nvSpPr>
        <p:spPr>
          <a:xfrm>
            <a:off x="294675" y="2251475"/>
            <a:ext cx="4220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Most of the algorithms under-represent tweets from </a:t>
            </a:r>
            <a:r>
              <a:rPr lang="en" sz="1800">
                <a:solidFill>
                  <a:srgbClr val="000000"/>
                </a:solidFill>
              </a:rPr>
              <a:t>at least</a:t>
            </a:r>
            <a:r>
              <a:rPr lang="en" sz="1800">
                <a:solidFill>
                  <a:srgbClr val="000000"/>
                </a:solidFill>
              </a:rPr>
              <a:t> 2 groups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Similar behavior on different datasets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29" name="Google Shape;1229;p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4">
            <a:hlinkClick r:id="rId3"/>
          </p:cNvPr>
          <p:cNvSpPr/>
          <p:nvPr/>
        </p:nvSpPr>
        <p:spPr>
          <a:xfrm>
            <a:off x="0" y="50165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75" y="1066800"/>
            <a:ext cx="4504048" cy="354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4"/>
          <p:cNvSpPr txBox="1"/>
          <p:nvPr/>
        </p:nvSpPr>
        <p:spPr>
          <a:xfrm>
            <a:off x="8256825" y="2021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62 %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3" name="Google Shape;1233;p64"/>
          <p:cNvSpPr txBox="1"/>
          <p:nvPr/>
        </p:nvSpPr>
        <p:spPr>
          <a:xfrm>
            <a:off x="8256825" y="2783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64"/>
          <p:cNvSpPr txBox="1"/>
          <p:nvPr/>
        </p:nvSpPr>
        <p:spPr>
          <a:xfrm>
            <a:off x="8256825" y="3241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07 %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3771405" y="2126340"/>
            <a:ext cx="1157400" cy="106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3771405" y="3726966"/>
            <a:ext cx="1157400" cy="106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5076701" y="1040200"/>
            <a:ext cx="1157400" cy="106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2466109" y="1040200"/>
            <a:ext cx="1157400" cy="106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3713796" y="2437783"/>
            <a:ext cx="1299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SYSTEMS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408500" y="1389774"/>
            <a:ext cx="1299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PLATFORM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019092" y="1218279"/>
            <a:ext cx="1299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CONTENT GENERATOR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(PRODUCERS)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3713796" y="4076541"/>
            <a:ext cx="1299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CONSUMERS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(USERS)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9"/>
          <p:cNvSpPr/>
          <p:nvPr/>
        </p:nvSpPr>
        <p:spPr>
          <a:xfrm rot="-5400000">
            <a:off x="4056068" y="3286415"/>
            <a:ext cx="535200" cy="3378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 rot="-3029155">
            <a:off x="4734110" y="1999893"/>
            <a:ext cx="581359" cy="32798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 rot="-8373702">
            <a:off x="3359839" y="2003343"/>
            <a:ext cx="594793" cy="320744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42925" y="33305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PRIMARY STAKEHOLDERS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5"/>
          <p:cNvSpPr txBox="1"/>
          <p:nvPr>
            <p:ph type="title"/>
          </p:nvPr>
        </p:nvSpPr>
        <p:spPr>
          <a:xfrm>
            <a:off x="729450" y="1166250"/>
            <a:ext cx="36546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analyzed eight summarization algorithms</a:t>
            </a:r>
            <a:endParaRPr/>
          </a:p>
        </p:txBody>
      </p:sp>
      <p:sp>
        <p:nvSpPr>
          <p:cNvPr id="1240" name="Google Shape;1240;p65"/>
          <p:cNvSpPr txBox="1"/>
          <p:nvPr>
            <p:ph idx="1" type="body"/>
          </p:nvPr>
        </p:nvSpPr>
        <p:spPr>
          <a:xfrm>
            <a:off x="294675" y="2251475"/>
            <a:ext cx="4220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Most of the algorithms under-represent tweets from at least 2 groups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Similar behavior on different datasets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41" name="Google Shape;1241;p6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5">
            <a:hlinkClick r:id="rId3"/>
          </p:cNvPr>
          <p:cNvSpPr/>
          <p:nvPr/>
        </p:nvSpPr>
        <p:spPr>
          <a:xfrm>
            <a:off x="0" y="50165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75" y="1066800"/>
            <a:ext cx="4504048" cy="354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65"/>
          <p:cNvSpPr txBox="1"/>
          <p:nvPr/>
        </p:nvSpPr>
        <p:spPr>
          <a:xfrm>
            <a:off x="8256825" y="2021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62 %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5" name="Google Shape;1245;p65"/>
          <p:cNvSpPr txBox="1"/>
          <p:nvPr/>
        </p:nvSpPr>
        <p:spPr>
          <a:xfrm>
            <a:off x="8256825" y="27838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6" name="Google Shape;1246;p65"/>
          <p:cNvSpPr txBox="1"/>
          <p:nvPr/>
        </p:nvSpPr>
        <p:spPr>
          <a:xfrm>
            <a:off x="8256825" y="3241050"/>
            <a:ext cx="662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07 %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7" name="Google Shape;1247;p65"/>
          <p:cNvSpPr/>
          <p:nvPr/>
        </p:nvSpPr>
        <p:spPr>
          <a:xfrm>
            <a:off x="25" y="0"/>
            <a:ext cx="9144000" cy="52299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65"/>
          <p:cNvSpPr txBox="1"/>
          <p:nvPr/>
        </p:nvSpPr>
        <p:spPr>
          <a:xfrm>
            <a:off x="958125" y="1762825"/>
            <a:ext cx="7688400" cy="208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Existing summarization algorithms do not produce fair summaries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(according to standard fairness notions)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6"/>
          <p:cNvSpPr txBox="1"/>
          <p:nvPr>
            <p:ph type="title"/>
          </p:nvPr>
        </p:nvSpPr>
        <p:spPr>
          <a:xfrm>
            <a:off x="729450" y="864300"/>
            <a:ext cx="7976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to achieve fairness in summarization? </a:t>
            </a:r>
            <a:endParaRPr sz="3000"/>
          </a:p>
        </p:txBody>
      </p:sp>
      <p:sp>
        <p:nvSpPr>
          <p:cNvPr id="1254" name="Google Shape;1254;p66">
            <a:hlinkClick r:id="rId3"/>
          </p:cNvPr>
          <p:cNvSpPr/>
          <p:nvPr/>
        </p:nvSpPr>
        <p:spPr>
          <a:xfrm>
            <a:off x="0" y="5016500"/>
            <a:ext cx="4572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algorithmic pipeline</a:t>
            </a:r>
            <a:endParaRPr/>
          </a:p>
        </p:txBody>
      </p:sp>
      <p:sp>
        <p:nvSpPr>
          <p:cNvPr id="1260" name="Google Shape;1260;p67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7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7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5" name="Google Shape;1265;p67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6" name="Google Shape;1266;p67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7" name="Google Shape;1267;p67"/>
          <p:cNvCxnSpPr>
            <a:stCxn id="1261" idx="3"/>
            <a:endCxn id="1265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67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7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6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based algorithm</a:t>
            </a:r>
            <a:endParaRPr/>
          </a:p>
        </p:txBody>
      </p:sp>
      <p:sp>
        <p:nvSpPr>
          <p:cNvPr id="1275" name="Google Shape;1275;p68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68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8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68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8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0" name="Google Shape;1280;p68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1" name="Google Shape;1281;p68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2" name="Google Shape;1282;p68"/>
          <p:cNvCxnSpPr>
            <a:stCxn id="1276" idx="3"/>
            <a:endCxn id="1280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3" name="Google Shape;1283;p68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68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68"/>
          <p:cNvSpPr txBox="1"/>
          <p:nvPr/>
        </p:nvSpPr>
        <p:spPr>
          <a:xfrm>
            <a:off x="1987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ClasswiseSumm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9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69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69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9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9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5" name="Google Shape;1295;p69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6" name="Google Shape;1296;p69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7" name="Google Shape;1297;p69"/>
          <p:cNvCxnSpPr>
            <a:stCxn id="1291" idx="3"/>
            <a:endCxn id="1295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8" name="Google Shape;1298;p69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69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9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/>
              <a:t>-processing based algorithm</a:t>
            </a:r>
            <a:endParaRPr/>
          </a:p>
        </p:txBody>
      </p:sp>
      <p:sp>
        <p:nvSpPr>
          <p:cNvPr id="1301" name="Google Shape;1301;p69"/>
          <p:cNvSpPr txBox="1"/>
          <p:nvPr/>
        </p:nvSpPr>
        <p:spPr>
          <a:xfrm>
            <a:off x="3740450" y="4076375"/>
            <a:ext cx="240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Fair</a:t>
            </a:r>
            <a:r>
              <a:rPr b="1" lang="en" u="sng">
                <a:latin typeface="Lato"/>
                <a:ea typeface="Lato"/>
                <a:cs typeface="Lato"/>
                <a:sym typeface="Lato"/>
              </a:rPr>
              <a:t>Summ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Our primary contribution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2" name="Google Shape;1302;p69"/>
          <p:cNvSpPr txBox="1"/>
          <p:nvPr/>
        </p:nvSpPr>
        <p:spPr>
          <a:xfrm>
            <a:off x="1987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ClasswiseSumm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70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70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0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70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2" name="Google Shape;1312;p70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3" name="Google Shape;1313;p70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4" name="Google Shape;1314;p70"/>
          <p:cNvCxnSpPr>
            <a:stCxn id="1308" idx="3"/>
            <a:endCxn id="1312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p70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70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70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r>
              <a:rPr lang="en"/>
              <a:t>-processing based algorithm</a:t>
            </a:r>
            <a:endParaRPr/>
          </a:p>
        </p:txBody>
      </p:sp>
      <p:sp>
        <p:nvSpPr>
          <p:cNvPr id="1318" name="Google Shape;1318;p70"/>
          <p:cNvSpPr txBox="1"/>
          <p:nvPr/>
        </p:nvSpPr>
        <p:spPr>
          <a:xfrm>
            <a:off x="6559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ReFa</a:t>
            </a:r>
            <a:r>
              <a:rPr b="1" lang="en" u="sng">
                <a:latin typeface="Lato"/>
                <a:ea typeface="Lato"/>
                <a:cs typeface="Lato"/>
                <a:sym typeface="Lato"/>
              </a:rPr>
              <a:t>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9" name="Google Shape;1319;p70"/>
          <p:cNvSpPr txBox="1"/>
          <p:nvPr/>
        </p:nvSpPr>
        <p:spPr>
          <a:xfrm>
            <a:off x="1987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ClasswiseSumm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70"/>
          <p:cNvSpPr txBox="1"/>
          <p:nvPr/>
        </p:nvSpPr>
        <p:spPr>
          <a:xfrm>
            <a:off x="3740450" y="4076375"/>
            <a:ext cx="240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FairSumm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Our primary contribution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1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based algorithm</a:t>
            </a:r>
            <a:endParaRPr/>
          </a:p>
        </p:txBody>
      </p:sp>
      <p:sp>
        <p:nvSpPr>
          <p:cNvPr id="1326" name="Google Shape;1326;p71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1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1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1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1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71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2" name="Google Shape;1332;p71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3" name="Google Shape;1333;p71"/>
          <p:cNvCxnSpPr>
            <a:stCxn id="1327" idx="3"/>
            <a:endCxn id="1331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4" name="Google Shape;1334;p71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5" name="Google Shape;1335;p71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1"/>
          <p:cNvSpPr txBox="1"/>
          <p:nvPr/>
        </p:nvSpPr>
        <p:spPr>
          <a:xfrm>
            <a:off x="1987850" y="4076375"/>
            <a:ext cx="154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ClasswiseSumm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2"/>
          <p:cNvSpPr/>
          <p:nvPr/>
        </p:nvSpPr>
        <p:spPr>
          <a:xfrm>
            <a:off x="6688582" y="1242450"/>
            <a:ext cx="7035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2"/>
          <p:cNvSpPr txBox="1"/>
          <p:nvPr/>
        </p:nvSpPr>
        <p:spPr>
          <a:xfrm>
            <a:off x="6764449" y="1285900"/>
            <a:ext cx="618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Textual units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3" name="Google Shape;1343;p72"/>
          <p:cNvSpPr/>
          <p:nvPr/>
        </p:nvSpPr>
        <p:spPr>
          <a:xfrm>
            <a:off x="5995413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72"/>
          <p:cNvSpPr txBox="1"/>
          <p:nvPr/>
        </p:nvSpPr>
        <p:spPr>
          <a:xfrm>
            <a:off x="6007565" y="1924291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5" name="Google Shape;1345;p72"/>
          <p:cNvSpPr/>
          <p:nvPr/>
        </p:nvSpPr>
        <p:spPr>
          <a:xfrm>
            <a:off x="7559650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72"/>
          <p:cNvSpPr txBox="1"/>
          <p:nvPr/>
        </p:nvSpPr>
        <p:spPr>
          <a:xfrm>
            <a:off x="7571801" y="1944005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72"/>
          <p:cNvSpPr txBox="1"/>
          <p:nvPr/>
        </p:nvSpPr>
        <p:spPr>
          <a:xfrm>
            <a:off x="6744141" y="1675344"/>
            <a:ext cx="70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8" name="Google Shape;1348;p72"/>
          <p:cNvCxnSpPr/>
          <p:nvPr/>
        </p:nvCxnSpPr>
        <p:spPr>
          <a:xfrm flipH="1">
            <a:off x="6421551" y="1618192"/>
            <a:ext cx="256800" cy="2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9" name="Google Shape;1349;p72"/>
          <p:cNvCxnSpPr/>
          <p:nvPr/>
        </p:nvCxnSpPr>
        <p:spPr>
          <a:xfrm>
            <a:off x="7375427" y="1589708"/>
            <a:ext cx="257700" cy="22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0" name="Google Shape;1350;p72">
            <a:hlinkClick r:id="rId3"/>
          </p:cNvPr>
          <p:cNvSpPr/>
          <p:nvPr/>
        </p:nvSpPr>
        <p:spPr>
          <a:xfrm>
            <a:off x="0" y="5016500"/>
            <a:ext cx="5099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2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ClasswiseSumm</a:t>
            </a:r>
            <a:endParaRPr/>
          </a:p>
        </p:txBody>
      </p:sp>
      <p:sp>
        <p:nvSpPr>
          <p:cNvPr id="1352" name="Google Shape;1352;p72"/>
          <p:cNvSpPr txBox="1"/>
          <p:nvPr>
            <p:ph idx="1" type="body"/>
          </p:nvPr>
        </p:nvSpPr>
        <p:spPr>
          <a:xfrm>
            <a:off x="729325" y="2002675"/>
            <a:ext cx="442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Split the tweets as per their groups.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3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ClasswiseSumm</a:t>
            </a:r>
            <a:endParaRPr/>
          </a:p>
        </p:txBody>
      </p:sp>
      <p:sp>
        <p:nvSpPr>
          <p:cNvPr id="1358" name="Google Shape;1358;p73"/>
          <p:cNvSpPr/>
          <p:nvPr/>
        </p:nvSpPr>
        <p:spPr>
          <a:xfrm>
            <a:off x="6688582" y="1242450"/>
            <a:ext cx="7035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3"/>
          <p:cNvSpPr txBox="1"/>
          <p:nvPr/>
        </p:nvSpPr>
        <p:spPr>
          <a:xfrm>
            <a:off x="6764449" y="1285900"/>
            <a:ext cx="618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Textual units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73"/>
          <p:cNvSpPr/>
          <p:nvPr/>
        </p:nvSpPr>
        <p:spPr>
          <a:xfrm>
            <a:off x="5995413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3"/>
          <p:cNvSpPr txBox="1"/>
          <p:nvPr/>
        </p:nvSpPr>
        <p:spPr>
          <a:xfrm>
            <a:off x="6007565" y="1924291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2" name="Google Shape;1362;p73"/>
          <p:cNvSpPr/>
          <p:nvPr/>
        </p:nvSpPr>
        <p:spPr>
          <a:xfrm>
            <a:off x="7559650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3"/>
          <p:cNvSpPr txBox="1"/>
          <p:nvPr/>
        </p:nvSpPr>
        <p:spPr>
          <a:xfrm>
            <a:off x="7571801" y="1944005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4" name="Google Shape;1364;p73"/>
          <p:cNvSpPr/>
          <p:nvPr/>
        </p:nvSpPr>
        <p:spPr>
          <a:xfrm>
            <a:off x="5924428" y="2682417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3"/>
          <p:cNvSpPr txBox="1"/>
          <p:nvPr/>
        </p:nvSpPr>
        <p:spPr>
          <a:xfrm>
            <a:off x="5802325" y="2791300"/>
            <a:ext cx="78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Algorithm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6" name="Google Shape;1366;p73"/>
          <p:cNvSpPr/>
          <p:nvPr/>
        </p:nvSpPr>
        <p:spPr>
          <a:xfrm>
            <a:off x="7559650" y="3520809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3"/>
          <p:cNvSpPr txBox="1"/>
          <p:nvPr/>
        </p:nvSpPr>
        <p:spPr>
          <a:xfrm>
            <a:off x="7502225" y="3599400"/>
            <a:ext cx="703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Summary 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73"/>
          <p:cNvSpPr txBox="1"/>
          <p:nvPr/>
        </p:nvSpPr>
        <p:spPr>
          <a:xfrm>
            <a:off x="7468500" y="2791300"/>
            <a:ext cx="78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Algorithm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9" name="Google Shape;1369;p73"/>
          <p:cNvSpPr/>
          <p:nvPr/>
        </p:nvSpPr>
        <p:spPr>
          <a:xfrm>
            <a:off x="5995413" y="3520809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3"/>
          <p:cNvSpPr txBox="1"/>
          <p:nvPr/>
        </p:nvSpPr>
        <p:spPr>
          <a:xfrm>
            <a:off x="5931377" y="3562375"/>
            <a:ext cx="703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Summary 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1" name="Google Shape;1371;p73"/>
          <p:cNvSpPr txBox="1"/>
          <p:nvPr/>
        </p:nvSpPr>
        <p:spPr>
          <a:xfrm>
            <a:off x="6744141" y="1675344"/>
            <a:ext cx="70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2" name="Google Shape;1372;p73"/>
          <p:cNvSpPr txBox="1"/>
          <p:nvPr/>
        </p:nvSpPr>
        <p:spPr>
          <a:xfrm>
            <a:off x="6794600" y="2531185"/>
            <a:ext cx="70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3" name="Google Shape;1373;p73"/>
          <p:cNvSpPr txBox="1"/>
          <p:nvPr/>
        </p:nvSpPr>
        <p:spPr>
          <a:xfrm>
            <a:off x="6774912" y="3298720"/>
            <a:ext cx="841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4" name="Google Shape;1374;p73"/>
          <p:cNvCxnSpPr/>
          <p:nvPr/>
        </p:nvCxnSpPr>
        <p:spPr>
          <a:xfrm flipH="1">
            <a:off x="6421551" y="1618192"/>
            <a:ext cx="256800" cy="2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5" name="Google Shape;1375;p73"/>
          <p:cNvCxnSpPr/>
          <p:nvPr/>
        </p:nvCxnSpPr>
        <p:spPr>
          <a:xfrm>
            <a:off x="7375427" y="1589708"/>
            <a:ext cx="257700" cy="22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6" name="Google Shape;1376;p73"/>
          <p:cNvCxnSpPr/>
          <p:nvPr/>
        </p:nvCxnSpPr>
        <p:spPr>
          <a:xfrm>
            <a:off x="6290123" y="2392927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7" name="Google Shape;1377;p73"/>
          <p:cNvCxnSpPr/>
          <p:nvPr/>
        </p:nvCxnSpPr>
        <p:spPr>
          <a:xfrm>
            <a:off x="6290123" y="3216598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8" name="Google Shape;1378;p73"/>
          <p:cNvCxnSpPr/>
          <p:nvPr/>
        </p:nvCxnSpPr>
        <p:spPr>
          <a:xfrm>
            <a:off x="7854360" y="2392927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9" name="Google Shape;1379;p73"/>
          <p:cNvCxnSpPr/>
          <p:nvPr/>
        </p:nvCxnSpPr>
        <p:spPr>
          <a:xfrm>
            <a:off x="7854360" y="3216598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80" name="Google Shape;1380;p73"/>
          <p:cNvSpPr/>
          <p:nvPr/>
        </p:nvSpPr>
        <p:spPr>
          <a:xfrm>
            <a:off x="7585800" y="2682425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3">
            <a:hlinkClick r:id="rId3"/>
          </p:cNvPr>
          <p:cNvSpPr/>
          <p:nvPr/>
        </p:nvSpPr>
        <p:spPr>
          <a:xfrm>
            <a:off x="0" y="5016500"/>
            <a:ext cx="5275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73"/>
          <p:cNvSpPr txBox="1"/>
          <p:nvPr>
            <p:ph idx="1" type="body"/>
          </p:nvPr>
        </p:nvSpPr>
        <p:spPr>
          <a:xfrm>
            <a:off x="729325" y="2002675"/>
            <a:ext cx="442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Split the tweets as per their groups.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Summarize each group individually.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4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ClasswiseSumm</a:t>
            </a:r>
            <a:endParaRPr/>
          </a:p>
        </p:txBody>
      </p:sp>
      <p:sp>
        <p:nvSpPr>
          <p:cNvPr id="1388" name="Google Shape;1388;p74"/>
          <p:cNvSpPr txBox="1"/>
          <p:nvPr>
            <p:ph idx="1" type="body"/>
          </p:nvPr>
        </p:nvSpPr>
        <p:spPr>
          <a:xfrm>
            <a:off x="729325" y="2002675"/>
            <a:ext cx="442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Split the tweets as per their groups.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Summarize each group individually.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Combine the summaries to generate the final summary.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89" name="Google Shape;1389;p74"/>
          <p:cNvSpPr/>
          <p:nvPr/>
        </p:nvSpPr>
        <p:spPr>
          <a:xfrm>
            <a:off x="6688582" y="1242450"/>
            <a:ext cx="7035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4"/>
          <p:cNvSpPr txBox="1"/>
          <p:nvPr/>
        </p:nvSpPr>
        <p:spPr>
          <a:xfrm>
            <a:off x="6764449" y="1285900"/>
            <a:ext cx="618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Textual units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1" name="Google Shape;1391;p74"/>
          <p:cNvSpPr/>
          <p:nvPr/>
        </p:nvSpPr>
        <p:spPr>
          <a:xfrm>
            <a:off x="5995413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4"/>
          <p:cNvSpPr txBox="1"/>
          <p:nvPr/>
        </p:nvSpPr>
        <p:spPr>
          <a:xfrm>
            <a:off x="6007565" y="1924291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3" name="Google Shape;1393;p74"/>
          <p:cNvSpPr/>
          <p:nvPr/>
        </p:nvSpPr>
        <p:spPr>
          <a:xfrm>
            <a:off x="7559650" y="1826234"/>
            <a:ext cx="5496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4"/>
          <p:cNvSpPr txBox="1"/>
          <p:nvPr/>
        </p:nvSpPr>
        <p:spPr>
          <a:xfrm>
            <a:off x="7571801" y="1944005"/>
            <a:ext cx="549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74"/>
          <p:cNvSpPr/>
          <p:nvPr/>
        </p:nvSpPr>
        <p:spPr>
          <a:xfrm>
            <a:off x="5924428" y="2682417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4"/>
          <p:cNvSpPr txBox="1"/>
          <p:nvPr/>
        </p:nvSpPr>
        <p:spPr>
          <a:xfrm>
            <a:off x="5802325" y="2791300"/>
            <a:ext cx="78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Algorithm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74"/>
          <p:cNvSpPr/>
          <p:nvPr/>
        </p:nvSpPr>
        <p:spPr>
          <a:xfrm>
            <a:off x="7559650" y="3520809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4"/>
          <p:cNvSpPr txBox="1"/>
          <p:nvPr/>
        </p:nvSpPr>
        <p:spPr>
          <a:xfrm>
            <a:off x="7502225" y="3599400"/>
            <a:ext cx="703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Summary 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9" name="Google Shape;1399;p74"/>
          <p:cNvSpPr/>
          <p:nvPr/>
        </p:nvSpPr>
        <p:spPr>
          <a:xfrm>
            <a:off x="6789501" y="4254903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4"/>
          <p:cNvSpPr txBox="1"/>
          <p:nvPr/>
        </p:nvSpPr>
        <p:spPr>
          <a:xfrm>
            <a:off x="6660116" y="4420542"/>
            <a:ext cx="895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Summary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1" name="Google Shape;1401;p74"/>
          <p:cNvSpPr txBox="1"/>
          <p:nvPr/>
        </p:nvSpPr>
        <p:spPr>
          <a:xfrm>
            <a:off x="7468500" y="2791300"/>
            <a:ext cx="78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Algorithm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2" name="Google Shape;1402;p74"/>
          <p:cNvSpPr/>
          <p:nvPr/>
        </p:nvSpPr>
        <p:spPr>
          <a:xfrm>
            <a:off x="5995413" y="3520809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4"/>
          <p:cNvSpPr txBox="1"/>
          <p:nvPr/>
        </p:nvSpPr>
        <p:spPr>
          <a:xfrm>
            <a:off x="5931377" y="3562375"/>
            <a:ext cx="703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Summary 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4" name="Google Shape;1404;p74"/>
          <p:cNvSpPr txBox="1"/>
          <p:nvPr/>
        </p:nvSpPr>
        <p:spPr>
          <a:xfrm>
            <a:off x="6744141" y="1675344"/>
            <a:ext cx="70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5" name="Google Shape;1405;p74"/>
          <p:cNvSpPr txBox="1"/>
          <p:nvPr/>
        </p:nvSpPr>
        <p:spPr>
          <a:xfrm>
            <a:off x="6794600" y="2531185"/>
            <a:ext cx="70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6" name="Google Shape;1406;p74"/>
          <p:cNvSpPr txBox="1"/>
          <p:nvPr/>
        </p:nvSpPr>
        <p:spPr>
          <a:xfrm>
            <a:off x="6774912" y="3298720"/>
            <a:ext cx="841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. . .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7" name="Google Shape;1407;p74"/>
          <p:cNvCxnSpPr/>
          <p:nvPr/>
        </p:nvCxnSpPr>
        <p:spPr>
          <a:xfrm flipH="1">
            <a:off x="6421551" y="1618192"/>
            <a:ext cx="256800" cy="2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8" name="Google Shape;1408;p74"/>
          <p:cNvCxnSpPr/>
          <p:nvPr/>
        </p:nvCxnSpPr>
        <p:spPr>
          <a:xfrm>
            <a:off x="7375427" y="1589708"/>
            <a:ext cx="257700" cy="22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9" name="Google Shape;1409;p74"/>
          <p:cNvCxnSpPr/>
          <p:nvPr/>
        </p:nvCxnSpPr>
        <p:spPr>
          <a:xfrm>
            <a:off x="6290123" y="2392927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0" name="Google Shape;1410;p74"/>
          <p:cNvCxnSpPr/>
          <p:nvPr/>
        </p:nvCxnSpPr>
        <p:spPr>
          <a:xfrm>
            <a:off x="6290123" y="3216598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1" name="Google Shape;1411;p74"/>
          <p:cNvCxnSpPr/>
          <p:nvPr/>
        </p:nvCxnSpPr>
        <p:spPr>
          <a:xfrm>
            <a:off x="7854360" y="2392927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2" name="Google Shape;1412;p74"/>
          <p:cNvCxnSpPr/>
          <p:nvPr/>
        </p:nvCxnSpPr>
        <p:spPr>
          <a:xfrm>
            <a:off x="7854360" y="3216598"/>
            <a:ext cx="0" cy="32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3" name="Google Shape;1413;p74"/>
          <p:cNvCxnSpPr/>
          <p:nvPr/>
        </p:nvCxnSpPr>
        <p:spPr>
          <a:xfrm>
            <a:off x="6476514" y="4103570"/>
            <a:ext cx="32580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4" name="Google Shape;1414;p74"/>
          <p:cNvCxnSpPr/>
          <p:nvPr/>
        </p:nvCxnSpPr>
        <p:spPr>
          <a:xfrm flipH="1">
            <a:off x="7396337" y="4091802"/>
            <a:ext cx="333000" cy="30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5" name="Google Shape;1415;p74"/>
          <p:cNvSpPr/>
          <p:nvPr/>
        </p:nvSpPr>
        <p:spPr>
          <a:xfrm>
            <a:off x="7585800" y="2682425"/>
            <a:ext cx="618000" cy="5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4">
            <a:hlinkClick r:id="rId3"/>
          </p:cNvPr>
          <p:cNvSpPr/>
          <p:nvPr/>
        </p:nvSpPr>
        <p:spPr>
          <a:xfrm>
            <a:off x="0" y="5016500"/>
            <a:ext cx="5451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rot="-3280190">
            <a:off x="3742710" y="2372252"/>
            <a:ext cx="1665781" cy="1583128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0"/>
          <p:cNvGrpSpPr/>
          <p:nvPr/>
        </p:nvGrpSpPr>
        <p:grpSpPr>
          <a:xfrm>
            <a:off x="445350" y="3008502"/>
            <a:ext cx="2316852" cy="1721127"/>
            <a:chOff x="3569473" y="99658"/>
            <a:chExt cx="1667400" cy="1469918"/>
          </a:xfrm>
        </p:grpSpPr>
        <p:sp>
          <p:nvSpPr>
            <p:cNvPr id="186" name="Google Shape;186;p30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Relevance / Relatedness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(NDCG, HR)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6693750" y="3008502"/>
            <a:ext cx="2316852" cy="1721127"/>
            <a:chOff x="3569473" y="99658"/>
            <a:chExt cx="1667400" cy="1469918"/>
          </a:xfrm>
        </p:grpSpPr>
        <p:sp>
          <p:nvSpPr>
            <p:cNvPr id="189" name="Google Shape;189;p30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Summary quality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(ROUGE)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Summarization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30"/>
          <p:cNvGrpSpPr/>
          <p:nvPr/>
        </p:nvGrpSpPr>
        <p:grpSpPr>
          <a:xfrm>
            <a:off x="3417150" y="112902"/>
            <a:ext cx="2316852" cy="1721127"/>
            <a:chOff x="3569473" y="99658"/>
            <a:chExt cx="1667400" cy="1469918"/>
          </a:xfrm>
        </p:grpSpPr>
        <p:sp>
          <p:nvSpPr>
            <p:cNvPr id="192" name="Google Shape;192;p30"/>
            <p:cNvSpPr/>
            <p:nvPr/>
          </p:nvSpPr>
          <p:spPr>
            <a:xfrm>
              <a:off x="3569473" y="488377"/>
              <a:ext cx="1667400" cy="10812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Relevance 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(NDCG, HR)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3569473" y="99658"/>
              <a:ext cx="1667400" cy="5034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Search systems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4" name="Google Shape;194;p30"/>
          <p:cNvSpPr txBox="1"/>
          <p:nvPr/>
        </p:nvSpPr>
        <p:spPr>
          <a:xfrm>
            <a:off x="3721000" y="2769475"/>
            <a:ext cx="1773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INFORMATION FILTERING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SYSTEMS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5"/>
          <p:cNvSpPr/>
          <p:nvPr/>
        </p:nvSpPr>
        <p:spPr>
          <a:xfrm>
            <a:off x="19615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4171300" y="2343150"/>
            <a:ext cx="1419000" cy="1419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5"/>
          <p:cNvSpPr/>
          <p:nvPr/>
        </p:nvSpPr>
        <p:spPr>
          <a:xfrm>
            <a:off x="6381100" y="2343150"/>
            <a:ext cx="1419000" cy="14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5"/>
          <p:cNvSpPr txBox="1"/>
          <p:nvPr/>
        </p:nvSpPr>
        <p:spPr>
          <a:xfrm>
            <a:off x="2111275" y="2807800"/>
            <a:ext cx="96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5" name="Google Shape;1425;p75"/>
          <p:cNvSpPr txBox="1"/>
          <p:nvPr/>
        </p:nvSpPr>
        <p:spPr>
          <a:xfrm>
            <a:off x="42128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Algorithm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6" name="Google Shape;1426;p75"/>
          <p:cNvSpPr txBox="1"/>
          <p:nvPr/>
        </p:nvSpPr>
        <p:spPr>
          <a:xfrm>
            <a:off x="6422650" y="2807800"/>
            <a:ext cx="130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7" name="Google Shape;1427;p75"/>
          <p:cNvCxnSpPr>
            <a:stCxn id="1421" idx="3"/>
            <a:endCxn id="1425" idx="1"/>
          </p:cNvCxnSpPr>
          <p:nvPr/>
        </p:nvCxnSpPr>
        <p:spPr>
          <a:xfrm>
            <a:off x="3380500" y="30526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8" name="Google Shape;1428;p75"/>
          <p:cNvCxnSpPr/>
          <p:nvPr/>
        </p:nvCxnSpPr>
        <p:spPr>
          <a:xfrm>
            <a:off x="5590300" y="2976450"/>
            <a:ext cx="832500" cy="2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9" name="Google Shape;1429;p75">
            <a:hlinkClick r:id="rId3"/>
          </p:cNvPr>
          <p:cNvSpPr/>
          <p:nvPr/>
        </p:nvSpPr>
        <p:spPr>
          <a:xfrm>
            <a:off x="0" y="4787900"/>
            <a:ext cx="474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5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In-processing based algorithm</a:t>
            </a:r>
            <a:endParaRPr/>
          </a:p>
        </p:txBody>
      </p:sp>
      <p:sp>
        <p:nvSpPr>
          <p:cNvPr id="1431" name="Google Shape;1431;p75"/>
          <p:cNvSpPr txBox="1"/>
          <p:nvPr/>
        </p:nvSpPr>
        <p:spPr>
          <a:xfrm>
            <a:off x="3740450" y="4076375"/>
            <a:ext cx="240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FairSumm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Our primary contribution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6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FairSumm</a:t>
            </a:r>
            <a:endParaRPr/>
          </a:p>
        </p:txBody>
      </p:sp>
      <p:sp>
        <p:nvSpPr>
          <p:cNvPr id="1437" name="Google Shape;1437;p76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Two important aspects of a good summary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Coverage: amount of information covered (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) should be high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Diversity: avoid redundancy or reward diverse information (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38" name="Google Shape;1438;p76">
            <a:hlinkClick r:id="rId3"/>
          </p:cNvPr>
          <p:cNvSpPr/>
          <p:nvPr/>
        </p:nvSpPr>
        <p:spPr>
          <a:xfrm>
            <a:off x="0" y="5016500"/>
            <a:ext cx="5802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FairSumm</a:t>
            </a:r>
            <a:endParaRPr/>
          </a:p>
        </p:txBody>
      </p:sp>
      <p:sp>
        <p:nvSpPr>
          <p:cNvPr id="1444" name="Google Shape;1444;p77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Two important aspects of a good summary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Coverage: amount of information covered (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) should be high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Diversity: avoid redundancy or  reward diverse information (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Maximize, Ƒ(</a:t>
            </a:r>
            <a:r>
              <a:rPr i="1"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) = ƛ</a:t>
            </a:r>
            <a:r>
              <a:rPr baseline="-25000" lang="en" sz="1800">
                <a:solidFill>
                  <a:srgbClr val="000000"/>
                </a:solidFill>
              </a:rPr>
              <a:t>1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 + ƛ</a:t>
            </a:r>
            <a:r>
              <a:rPr baseline="-25000" lang="en" sz="1800">
                <a:solidFill>
                  <a:srgbClr val="000000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45" name="Google Shape;1445;p77"/>
          <p:cNvSpPr/>
          <p:nvPr/>
        </p:nvSpPr>
        <p:spPr>
          <a:xfrm>
            <a:off x="1664700" y="2860450"/>
            <a:ext cx="3716700" cy="3804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6" name="Google Shape;1446;p77"/>
          <p:cNvCxnSpPr>
            <a:stCxn id="1445" idx="3"/>
          </p:cNvCxnSpPr>
          <p:nvPr/>
        </p:nvCxnSpPr>
        <p:spPr>
          <a:xfrm>
            <a:off x="5381400" y="3050650"/>
            <a:ext cx="105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47" name="Google Shape;1447;p77"/>
          <p:cNvSpPr txBox="1"/>
          <p:nvPr/>
        </p:nvSpPr>
        <p:spPr>
          <a:xfrm>
            <a:off x="5956400" y="2705750"/>
            <a:ext cx="307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Monotonic non-decreasing submodular function</a:t>
            </a:r>
            <a:endParaRPr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8" name="Google Shape;1448;p77">
            <a:hlinkClick r:id="rId3"/>
          </p:cNvPr>
          <p:cNvSpPr/>
          <p:nvPr/>
        </p:nvSpPr>
        <p:spPr>
          <a:xfrm>
            <a:off x="0" y="5016500"/>
            <a:ext cx="5978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FairSumm</a:t>
            </a:r>
            <a:endParaRPr/>
          </a:p>
        </p:txBody>
      </p:sp>
      <p:sp>
        <p:nvSpPr>
          <p:cNvPr id="1454" name="Google Shape;1454;p78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Two important aspects of a good summary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Coverage: amount of information covered (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) </a:t>
            </a:r>
            <a:r>
              <a:rPr lang="en" sz="1800">
                <a:solidFill>
                  <a:srgbClr val="000000"/>
                </a:solidFill>
              </a:rPr>
              <a:t>should be high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Diversity: avoid redundancy or  reward diverse information (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Maximize, Ƒ(</a:t>
            </a:r>
            <a:r>
              <a:rPr i="1"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) = ƛ</a:t>
            </a:r>
            <a:r>
              <a:rPr baseline="-25000" lang="en" sz="1800">
                <a:solidFill>
                  <a:srgbClr val="000000"/>
                </a:solidFill>
              </a:rPr>
              <a:t>1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 + ƛ</a:t>
            </a:r>
            <a:r>
              <a:rPr baseline="-25000" lang="en" sz="1800">
                <a:solidFill>
                  <a:srgbClr val="000000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Subjected to the fairness constraint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Summary </a:t>
            </a:r>
            <a:r>
              <a:rPr i="1"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 should satisfy the underlying notion of fairness.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55" name="Google Shape;1455;p78"/>
          <p:cNvSpPr/>
          <p:nvPr/>
        </p:nvSpPr>
        <p:spPr>
          <a:xfrm>
            <a:off x="1194900" y="2885900"/>
            <a:ext cx="4257300" cy="6078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6" name="Google Shape;1456;p78"/>
          <p:cNvCxnSpPr>
            <a:stCxn id="1455" idx="3"/>
          </p:cNvCxnSpPr>
          <p:nvPr/>
        </p:nvCxnSpPr>
        <p:spPr>
          <a:xfrm>
            <a:off x="5452200" y="3189800"/>
            <a:ext cx="105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7" name="Google Shape;1457;p78">
            <a:hlinkClick r:id="rId3"/>
          </p:cNvPr>
          <p:cNvSpPr/>
          <p:nvPr/>
        </p:nvSpPr>
        <p:spPr>
          <a:xfrm>
            <a:off x="0" y="5016500"/>
            <a:ext cx="6330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8"/>
          <p:cNvSpPr txBox="1"/>
          <p:nvPr/>
        </p:nvSpPr>
        <p:spPr>
          <a:xfrm>
            <a:off x="5993400" y="2962100"/>
            <a:ext cx="307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Constrained monotonic non-decreasing submodular function</a:t>
            </a:r>
            <a:endParaRPr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9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FairSumm</a:t>
            </a:r>
            <a:endParaRPr/>
          </a:p>
        </p:txBody>
      </p:sp>
      <p:sp>
        <p:nvSpPr>
          <p:cNvPr id="1464" name="Google Shape;1464;p79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Two important aspects of a good summary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Coverage: amount of information covered (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) </a:t>
            </a:r>
            <a:r>
              <a:rPr lang="en" sz="1800">
                <a:solidFill>
                  <a:srgbClr val="000000"/>
                </a:solidFill>
              </a:rPr>
              <a:t>should be high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Diversity: avoid redundancy or  reward diverse information (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Maximize, Ƒ(</a:t>
            </a:r>
            <a:r>
              <a:rPr i="1"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) = ƛ</a:t>
            </a:r>
            <a:r>
              <a:rPr baseline="-25000" lang="en" sz="1800">
                <a:solidFill>
                  <a:srgbClr val="000000"/>
                </a:solidFill>
              </a:rPr>
              <a:t>1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L(S)</a:t>
            </a:r>
            <a:r>
              <a:rPr lang="en" sz="1800">
                <a:solidFill>
                  <a:srgbClr val="000000"/>
                </a:solidFill>
              </a:rPr>
              <a:t> + ƛ</a:t>
            </a:r>
            <a:r>
              <a:rPr baseline="-25000" lang="en" sz="1800">
                <a:solidFill>
                  <a:srgbClr val="000000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 * </a:t>
            </a:r>
            <a:r>
              <a:rPr i="1" lang="en" sz="1800">
                <a:solidFill>
                  <a:srgbClr val="000000"/>
                </a:solidFill>
              </a:rPr>
              <a:t>R(S)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Subjected to the fairness constraint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Summary </a:t>
            </a:r>
            <a:r>
              <a:rPr i="1"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 should satisfy the underlying notion of fairness.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We solve the above by algorithm proposed by Du et al. to get the final summary. [1]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65" name="Google Shape;1465;p79"/>
          <p:cNvSpPr txBox="1"/>
          <p:nvPr/>
        </p:nvSpPr>
        <p:spPr>
          <a:xfrm>
            <a:off x="1005050" y="4658050"/>
            <a:ext cx="7257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en" sz="900">
                <a:highlight>
                  <a:srgbClr val="FFFFFF"/>
                </a:highlight>
              </a:rPr>
              <a:t>Du, MFB Nan, Yingyu Liang, and L. Song. "Continuous-time influence maximization for multiple items." </a:t>
            </a:r>
            <a:r>
              <a:rPr i="1" lang="en" sz="900">
                <a:highlight>
                  <a:srgbClr val="FFFFFF"/>
                </a:highlight>
              </a:rPr>
              <a:t>CoRR, abs/1312.2164</a:t>
            </a:r>
            <a:r>
              <a:rPr lang="en" sz="900">
                <a:highlight>
                  <a:srgbClr val="FFFFFF"/>
                </a:highlight>
              </a:rPr>
              <a:t> (2013).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6" name="Google Shape;1466;p79">
            <a:hlinkClick r:id="rId3"/>
          </p:cNvPr>
          <p:cNvSpPr/>
          <p:nvPr/>
        </p:nvSpPr>
        <p:spPr>
          <a:xfrm>
            <a:off x="0" y="5016500"/>
            <a:ext cx="6506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9"/>
          <p:cNvSpPr/>
          <p:nvPr/>
        </p:nvSpPr>
        <p:spPr>
          <a:xfrm>
            <a:off x="1194900" y="2885900"/>
            <a:ext cx="4257300" cy="6078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8" name="Google Shape;1468;p79"/>
          <p:cNvCxnSpPr>
            <a:stCxn id="1467" idx="3"/>
          </p:cNvCxnSpPr>
          <p:nvPr/>
        </p:nvCxnSpPr>
        <p:spPr>
          <a:xfrm>
            <a:off x="5452200" y="3189800"/>
            <a:ext cx="105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9" name="Google Shape;1469;p79"/>
          <p:cNvSpPr txBox="1"/>
          <p:nvPr/>
        </p:nvSpPr>
        <p:spPr>
          <a:xfrm>
            <a:off x="5993400" y="2962100"/>
            <a:ext cx="307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Constrained monotonic non-decreasing submodular function</a:t>
            </a:r>
            <a:endParaRPr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are our fair summarization algorithms?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1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r>
              <a:rPr lang="en" sz="3000"/>
              <a:t>*</a:t>
            </a:r>
            <a:endParaRPr sz="3000"/>
          </a:p>
        </p:txBody>
      </p:sp>
      <p:sp>
        <p:nvSpPr>
          <p:cNvPr id="1480" name="Google Shape;1480;p81"/>
          <p:cNvSpPr txBox="1"/>
          <p:nvPr>
            <p:ph idx="1" type="body"/>
          </p:nvPr>
        </p:nvSpPr>
        <p:spPr>
          <a:xfrm>
            <a:off x="729450" y="1850275"/>
            <a:ext cx="7688700" cy="31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Claritin: opinions of male &amp; female users on a drug Claritin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Gender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US-Election: pro-dem, pro-rep and neutral tweets on US Presidential election 2016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Political leaning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MeToo: opinions of male &amp; female users on MeToo movement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Gender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81" name="Google Shape;1481;p81"/>
          <p:cNvSpPr txBox="1"/>
          <p:nvPr/>
        </p:nvSpPr>
        <p:spPr>
          <a:xfrm>
            <a:off x="3422250" y="4627275"/>
            <a:ext cx="5605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* Available at https://github.com/ad93/FairSumm</a:t>
            </a:r>
            <a:endParaRPr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2"/>
          <p:cNvSpPr txBox="1"/>
          <p:nvPr>
            <p:ph type="title"/>
          </p:nvPr>
        </p:nvSpPr>
        <p:spPr>
          <a:xfrm>
            <a:off x="441025" y="1166250"/>
            <a:ext cx="926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good are the summaries produced by our algorithms? </a:t>
            </a:r>
            <a:endParaRPr sz="2400"/>
          </a:p>
        </p:txBody>
      </p:sp>
      <p:sp>
        <p:nvSpPr>
          <p:cNvPr id="1487" name="Google Shape;1487;p82">
            <a:hlinkClick r:id="rId3"/>
          </p:cNvPr>
          <p:cNvSpPr/>
          <p:nvPr/>
        </p:nvSpPr>
        <p:spPr>
          <a:xfrm>
            <a:off x="0" y="5016500"/>
            <a:ext cx="7385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8" name="Google Shape;148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750" y="1828800"/>
            <a:ext cx="2876376" cy="3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3"/>
          <p:cNvSpPr txBox="1"/>
          <p:nvPr>
            <p:ph idx="1" type="body"/>
          </p:nvPr>
        </p:nvSpPr>
        <p:spPr>
          <a:xfrm>
            <a:off x="729325" y="2078875"/>
            <a:ext cx="513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FairSumm and ClasswiseSumm are as good as the state-of-the-art  algorithms.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94" name="Google Shape;1494;p83">
            <a:hlinkClick r:id="rId3"/>
          </p:cNvPr>
          <p:cNvSpPr/>
          <p:nvPr/>
        </p:nvSpPr>
        <p:spPr>
          <a:xfrm>
            <a:off x="0" y="5016500"/>
            <a:ext cx="7385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5" name="Google Shape;14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750" y="1828800"/>
            <a:ext cx="2876376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83"/>
          <p:cNvSpPr/>
          <p:nvPr/>
        </p:nvSpPr>
        <p:spPr>
          <a:xfrm>
            <a:off x="7744900" y="2850575"/>
            <a:ext cx="1024200" cy="89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7" name="Google Shape;1497;p83"/>
          <p:cNvCxnSpPr/>
          <p:nvPr/>
        </p:nvCxnSpPr>
        <p:spPr>
          <a:xfrm>
            <a:off x="4435150" y="2902200"/>
            <a:ext cx="3331200" cy="77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98" name="Google Shape;1498;p83"/>
          <p:cNvSpPr txBox="1"/>
          <p:nvPr>
            <p:ph type="title"/>
          </p:nvPr>
        </p:nvSpPr>
        <p:spPr>
          <a:xfrm>
            <a:off x="441025" y="1166250"/>
            <a:ext cx="926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good are the summaries produced by our algorithms? </a:t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4"/>
          <p:cNvSpPr txBox="1"/>
          <p:nvPr>
            <p:ph idx="1" type="body"/>
          </p:nvPr>
        </p:nvSpPr>
        <p:spPr>
          <a:xfrm>
            <a:off x="729325" y="2078875"/>
            <a:ext cx="513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FairSumm and ClasswiseSumm are as good as the state-of-the-art  algorithms.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04" name="Google Shape;1504;p84">
            <a:hlinkClick r:id="rId3"/>
          </p:cNvPr>
          <p:cNvSpPr/>
          <p:nvPr/>
        </p:nvSpPr>
        <p:spPr>
          <a:xfrm>
            <a:off x="0" y="5016500"/>
            <a:ext cx="7385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5" name="Google Shape;15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750" y="1828800"/>
            <a:ext cx="2876376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4"/>
          <p:cNvSpPr/>
          <p:nvPr/>
        </p:nvSpPr>
        <p:spPr>
          <a:xfrm>
            <a:off x="7744900" y="2850575"/>
            <a:ext cx="1024200" cy="89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7" name="Google Shape;1507;p84"/>
          <p:cNvCxnSpPr/>
          <p:nvPr/>
        </p:nvCxnSpPr>
        <p:spPr>
          <a:xfrm>
            <a:off x="4435150" y="2902200"/>
            <a:ext cx="3331200" cy="77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08" name="Google Shape;1508;p84"/>
          <p:cNvSpPr txBox="1"/>
          <p:nvPr>
            <p:ph type="title"/>
          </p:nvPr>
        </p:nvSpPr>
        <p:spPr>
          <a:xfrm>
            <a:off x="441025" y="1166250"/>
            <a:ext cx="926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good are the summaries produced by our algorithms? </a:t>
            </a:r>
            <a:endParaRPr sz="2400"/>
          </a:p>
        </p:txBody>
      </p:sp>
      <p:sp>
        <p:nvSpPr>
          <p:cNvPr id="1509" name="Google Shape;1509;p84"/>
          <p:cNvSpPr/>
          <p:nvPr/>
        </p:nvSpPr>
        <p:spPr>
          <a:xfrm>
            <a:off x="19050" y="0"/>
            <a:ext cx="9372600" cy="5143500"/>
          </a:xfrm>
          <a:prstGeom prst="rect">
            <a:avLst/>
          </a:prstGeom>
          <a:solidFill>
            <a:srgbClr val="36461F">
              <a:alpha val="251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84"/>
          <p:cNvSpPr txBox="1"/>
          <p:nvPr/>
        </p:nvSpPr>
        <p:spPr>
          <a:xfrm>
            <a:off x="958125" y="1762825"/>
            <a:ext cx="7688400" cy="208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Introducing fairness does not compromise on summary quality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Inadvertent consequences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729450" y="2078875"/>
            <a:ext cx="453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 sz="1800">
                <a:solidFill>
                  <a:srgbClr val="000000"/>
                </a:solidFill>
              </a:rPr>
              <a:t>Discrimination / bias / under representation 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20" y="1381125"/>
            <a:ext cx="363407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901600" y="4463600"/>
            <a:ext cx="8070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[1] Kulshrestha, Juhi, et al. "Quantifying search bias: Investigating sources of bias for political searches in social media."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ACM CSCW 2017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[2] Mehrotra, Rishabh, et al. "Auditing search engines for differential satisfaction across demographics."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WWW 2017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5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future work</a:t>
            </a:r>
            <a:endParaRPr/>
          </a:p>
        </p:txBody>
      </p:sp>
      <p:sp>
        <p:nvSpPr>
          <p:cNvPr id="1516" name="Google Shape;1516;p85"/>
          <p:cNvSpPr txBox="1"/>
          <p:nvPr>
            <p:ph idx="1" type="body"/>
          </p:nvPr>
        </p:nvSpPr>
        <p:spPr>
          <a:xfrm>
            <a:off x="729450" y="2078875"/>
            <a:ext cx="831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What are acceptable notions of fairness in the context of summarization?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Who decides the notion of fairness — consumer / producer / platform?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Fairness w.r.t. Demographics, or fairness w.r.t. Opinions? 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w.r.t demographics or w.r.t. opinions? </a:t>
            </a:r>
            <a:endParaRPr/>
          </a:p>
        </p:txBody>
      </p:sp>
      <p:sp>
        <p:nvSpPr>
          <p:cNvPr id="1522" name="Google Shape;1522;p86"/>
          <p:cNvSpPr txBox="1"/>
          <p:nvPr>
            <p:ph idx="1" type="body"/>
          </p:nvPr>
        </p:nvSpPr>
        <p:spPr>
          <a:xfrm>
            <a:off x="577050" y="2078875"/>
            <a:ext cx="861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Distribution of opinions              demographic distribution.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23" name="Google Shape;1523;p86"/>
          <p:cNvSpPr/>
          <p:nvPr/>
        </p:nvSpPr>
        <p:spPr>
          <a:xfrm>
            <a:off x="3501125" y="2078875"/>
            <a:ext cx="641400" cy="445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w.r.t demographics or w.r.t. opinions? </a:t>
            </a:r>
            <a:endParaRPr/>
          </a:p>
        </p:txBody>
      </p:sp>
      <p:sp>
        <p:nvSpPr>
          <p:cNvPr id="1529" name="Google Shape;1529;p87"/>
          <p:cNvSpPr txBox="1"/>
          <p:nvPr>
            <p:ph idx="1" type="body"/>
          </p:nvPr>
        </p:nvSpPr>
        <p:spPr>
          <a:xfrm>
            <a:off x="577050" y="2078875"/>
            <a:ext cx="861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Distribution of opinions              demographic distribution.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Perspective based or aspect based summarizations</a:t>
            </a:r>
            <a:r>
              <a:rPr baseline="30000" lang="en" sz="1800">
                <a:solidFill>
                  <a:srgbClr val="000000"/>
                </a:solidFill>
              </a:rPr>
              <a:t>[1]</a:t>
            </a:r>
            <a:r>
              <a:rPr lang="en" sz="1800">
                <a:solidFill>
                  <a:srgbClr val="000000"/>
                </a:solidFill>
              </a:rPr>
              <a:t> might be the way ahead.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30" name="Google Shape;1530;p87"/>
          <p:cNvSpPr txBox="1"/>
          <p:nvPr/>
        </p:nvSpPr>
        <p:spPr>
          <a:xfrm>
            <a:off x="944950" y="4541675"/>
            <a:ext cx="75822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[1] Rudra, Koustav, et al. "Identifying sub-events and summarizing disaster-related information from microblogs."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ACM SIGIR 2018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3519725" y="2157250"/>
            <a:ext cx="604800" cy="3543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 II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 for Auditing Recommendation Systems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800"/>
              <a:t>IEEE INFOCOM 2019</a:t>
            </a:r>
            <a:endParaRPr sz="2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systems</a:t>
            </a:r>
            <a:endParaRPr/>
          </a:p>
        </p:txBody>
      </p:sp>
      <p:sp>
        <p:nvSpPr>
          <p:cNvPr id="1542" name="Google Shape;1542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❖"/>
            </a:pPr>
            <a:r>
              <a:rPr b="1" lang="en" sz="2000">
                <a:solidFill>
                  <a:srgbClr val="000000"/>
                </a:solidFill>
              </a:rPr>
              <a:t>Recommendations are ubiquitous on web.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</a:rPr>
              <a:t>Nudge</a:t>
            </a:r>
            <a:r>
              <a:rPr b="1"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users to make certain choices.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❖"/>
            </a:pPr>
            <a:r>
              <a:rPr lang="en" sz="2000">
                <a:solidFill>
                  <a:srgbClr val="000000"/>
                </a:solidFill>
              </a:rPr>
              <a:t>Reason for financial benefits to user satisfaction.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9" name="Google Shape;15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475"/>
            <a:ext cx="8248900" cy="50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Recommendations are ubiquitous on web.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Nudge users to make certain choices.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Reason for financial benefits to user satisfaction.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Recommendations are ubiquitous on web.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Nudge</a:t>
            </a: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users to make certain choices.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Reason for financial benefits to user satisfaction.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3"/>
          <p:cNvSpPr txBox="1"/>
          <p:nvPr>
            <p:ph type="title"/>
          </p:nvPr>
        </p:nvSpPr>
        <p:spPr>
          <a:xfrm>
            <a:off x="65775" y="864300"/>
            <a:ext cx="9230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know how are we recommended?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recommended? </a:t>
            </a:r>
            <a:endParaRPr/>
          </a:p>
        </p:txBody>
      </p:sp>
      <p:sp>
        <p:nvSpPr>
          <p:cNvPr id="1572" name="Google Shape;1572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Probably </a:t>
            </a: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NO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Algorithmic details are unknown.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User-item interactions are unknown.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3" name="Google Shape;15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450" y="452450"/>
            <a:ext cx="1626725" cy="1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Inadvertent consequences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729450" y="2078875"/>
            <a:ext cx="444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Discrimination / bias / under representation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 sz="1800">
                <a:solidFill>
                  <a:srgbClr val="000000"/>
                </a:solidFill>
              </a:rPr>
              <a:t>Information segregation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75" y="1636050"/>
            <a:ext cx="3634076" cy="26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739000" y="4594325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[1] Pariser, Eli.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The filter bubble: What the Internet is hiding from you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Penguin UK, 2011.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[2] Chakraborty, Abhijnan, et al. "On quantifying knowledge segregation in society."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FATREC workshop, RecSys 2017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Inadvertent consequences</a:t>
            </a:r>
            <a:endParaRPr/>
          </a:p>
        </p:txBody>
      </p:sp>
      <p:sp>
        <p:nvSpPr>
          <p:cNvPr id="1579" name="Google Shape;1579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Filter Bubble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Information Segregation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solution</a:t>
            </a:r>
            <a:endParaRPr/>
          </a:p>
        </p:txBody>
      </p:sp>
      <p:sp>
        <p:nvSpPr>
          <p:cNvPr id="1585" name="Google Shape;1585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Algorithmic auditing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is a research design that has shown promise in diagnosing the unwanted consequences of algorithmic systems.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6"/>
          <p:cNvSpPr txBox="1"/>
          <p:nvPr/>
        </p:nvSpPr>
        <p:spPr>
          <a:xfrm>
            <a:off x="923575" y="4612175"/>
            <a:ext cx="7526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Sandvig, Christian, et al. "Auditing algorithms: Research methods for detecting discrimination on internet platforms."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Data and discrimination: converting critical concerns into productive inquiry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22 (2014).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auditing</a:t>
            </a:r>
            <a:endParaRPr/>
          </a:p>
        </p:txBody>
      </p:sp>
      <p:sp>
        <p:nvSpPr>
          <p:cNvPr id="1592" name="Google Shape;1592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Why is it the need of the hour?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Prerequisites for auditing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Issues for a third-party auditor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auditing</a:t>
            </a:r>
            <a:endParaRPr/>
          </a:p>
        </p:txBody>
      </p:sp>
      <p:sp>
        <p:nvSpPr>
          <p:cNvPr id="1598" name="Google Shape;1598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Why is it the need of the hour?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Prerequisites for auditing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Algorithm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Domain of the algorithm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User-item interactions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Issues for a third-party auditor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auditing</a:t>
            </a:r>
            <a:endParaRPr/>
          </a:p>
        </p:txBody>
      </p:sp>
      <p:sp>
        <p:nvSpPr>
          <p:cNvPr id="1604" name="Google Shape;1604;p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Why is it the need of the hour?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Prerequisites for auditing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Issues for a third-party auditor (outside the organization)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Unavailability of the algorithms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Unavailability of the user-item interactions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auditing</a:t>
            </a:r>
            <a:endParaRPr/>
          </a:p>
        </p:txBody>
      </p:sp>
      <p:sp>
        <p:nvSpPr>
          <p:cNvPr id="1610" name="Google Shape;1610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Why is it the need of the hour?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Prerequisites for an auditor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Issues for a third party auditor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PT Serif"/>
                <a:ea typeface="PT Serif"/>
                <a:cs typeface="PT Serif"/>
                <a:sym typeface="PT Serif"/>
              </a:rPr>
              <a:t>RQ: How does a third party audit a recommendation system without having all the prerequisites?</a:t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1616" name="Google Shape;1616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Network-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framework for third party auditing of Recommendation Systems.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Useful applications of the framework to explore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Information Segregation 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due to the intervention of such systems.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2"/>
          <p:cNvSpPr txBox="1"/>
          <p:nvPr>
            <p:ph type="title"/>
          </p:nvPr>
        </p:nvSpPr>
        <p:spPr>
          <a:xfrm>
            <a:off x="729450" y="1318650"/>
            <a:ext cx="816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for auditing recommendation systems</a:t>
            </a:r>
            <a:endParaRPr/>
          </a:p>
        </p:txBody>
      </p:sp>
      <p:sp>
        <p:nvSpPr>
          <p:cNvPr id="1622" name="Google Shape;1622;p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 directed (un)weighted network,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Each node is an item. 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Directed edge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      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j,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means 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j 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is  recommended on the page of 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i.</a:t>
            </a:r>
            <a:endParaRPr i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We name this network as a </a:t>
            </a: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“Related Item Network (RIN)”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23" name="Google Shape;1623;p102"/>
          <p:cNvCxnSpPr/>
          <p:nvPr/>
        </p:nvCxnSpPr>
        <p:spPr>
          <a:xfrm>
            <a:off x="3517500" y="3130725"/>
            <a:ext cx="3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03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Item Network (RIN)</a:t>
            </a:r>
            <a:endParaRPr/>
          </a:p>
        </p:txBody>
      </p:sp>
      <p:sp>
        <p:nvSpPr>
          <p:cNvPr id="1629" name="Google Shape;1629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3"/>
          <p:cNvSpPr txBox="1"/>
          <p:nvPr/>
        </p:nvSpPr>
        <p:spPr>
          <a:xfrm>
            <a:off x="1251600" y="1697300"/>
            <a:ext cx="66408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31" name="Google Shape;1631;p103"/>
          <p:cNvSpPr txBox="1"/>
          <p:nvPr/>
        </p:nvSpPr>
        <p:spPr>
          <a:xfrm>
            <a:off x="4297650" y="5994717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B7B7B7"/>
                </a:solidFill>
                <a:latin typeface="PT Serif"/>
                <a:ea typeface="PT Serif"/>
                <a:cs typeface="PT Serif"/>
                <a:sym typeface="PT Serif"/>
              </a:rPr>
              <a:t>‹#›</a:t>
            </a:fld>
            <a:endParaRPr sz="1100">
              <a:solidFill>
                <a:srgbClr val="B7B7B7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32" name="Google Shape;163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09577"/>
            <a:ext cx="3425948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3"/>
          <p:cNvSpPr/>
          <p:nvPr/>
        </p:nvSpPr>
        <p:spPr>
          <a:xfrm>
            <a:off x="3962400" y="3257550"/>
            <a:ext cx="685800" cy="37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03">
            <a:hlinkClick r:id="rId4"/>
          </p:cNvPr>
          <p:cNvSpPr/>
          <p:nvPr/>
        </p:nvSpPr>
        <p:spPr>
          <a:xfrm>
            <a:off x="0" y="6731000"/>
            <a:ext cx="2120400" cy="126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5" name="Google Shape;163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725" y="1828800"/>
            <a:ext cx="3788777" cy="30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Related Item Network</a:t>
            </a:r>
            <a:endParaRPr/>
          </a:p>
        </p:txBody>
      </p:sp>
      <p:sp>
        <p:nvSpPr>
          <p:cNvPr id="1641" name="Google Shape;1641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b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Different from item-item similarity graph.</a:t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All edges can be weighted 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Sim(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i, j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)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➢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Rank of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j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in the recommendation list of </a:t>
            </a:r>
            <a:r>
              <a:rPr i="1"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</a:t>
            </a: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User browsing can be modelled as random walks.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Inadvertent consequences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9450" y="2078875"/>
            <a:ext cx="444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Discrimination / bias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Information segregation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311275" y="4067925"/>
            <a:ext cx="8308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HOW CAN WE ACCOUNT FOR THESE IN THE EXISTING (DEPLOYED) SYSTEMS?</a:t>
            </a:r>
            <a:endParaRPr b="1"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5"/>
          <p:cNvSpPr txBox="1"/>
          <p:nvPr>
            <p:ph type="title"/>
          </p:nvPr>
        </p:nvSpPr>
        <p:spPr>
          <a:xfrm>
            <a:off x="42925" y="864300"/>
            <a:ext cx="9290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User browsing on related item networks (RINs)</a:t>
            </a:r>
            <a:endParaRPr sz="3200"/>
          </a:p>
        </p:txBody>
      </p:sp>
      <p:sp>
        <p:nvSpPr>
          <p:cNvPr id="1647" name="Google Shape;1647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06"/>
          <p:cNvSpPr txBox="1"/>
          <p:nvPr>
            <p:ph idx="1" type="body"/>
          </p:nvPr>
        </p:nvSpPr>
        <p:spPr>
          <a:xfrm>
            <a:off x="1327800" y="872925"/>
            <a:ext cx="6640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6"/>
          <p:cNvSpPr txBox="1"/>
          <p:nvPr>
            <p:ph idx="12" type="sldNum"/>
          </p:nvPr>
        </p:nvSpPr>
        <p:spPr>
          <a:xfrm>
            <a:off x="4373850" y="4095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4" name="Google Shape;165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7109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06"/>
          <p:cNvSpPr txBox="1"/>
          <p:nvPr/>
        </p:nvSpPr>
        <p:spPr>
          <a:xfrm>
            <a:off x="487675" y="3120394"/>
            <a:ext cx="214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RANDOM USER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56" name="Google Shape;1656;p106"/>
          <p:cNvSpPr txBox="1"/>
          <p:nvPr/>
        </p:nvSpPr>
        <p:spPr>
          <a:xfrm>
            <a:off x="2125975" y="-18656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57" name="Google Shape;165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625" y="-1028700"/>
            <a:ext cx="3890550" cy="565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06"/>
          <p:cNvSpPr txBox="1"/>
          <p:nvPr/>
        </p:nvSpPr>
        <p:spPr>
          <a:xfrm>
            <a:off x="6865625" y="3068963"/>
            <a:ext cx="196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Corresponding RIN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59" name="Google Shape;1659;p106"/>
          <p:cNvSpPr txBox="1"/>
          <p:nvPr/>
        </p:nvSpPr>
        <p:spPr>
          <a:xfrm>
            <a:off x="3573775" y="3023231"/>
            <a:ext cx="233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RECOMMENDATIONS ON WEB_PAGE OF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60" name="Google Shape;1660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00" y="1997475"/>
            <a:ext cx="1142312" cy="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06">
            <a:hlinkClick r:id="rId6"/>
          </p:cNvPr>
          <p:cNvSpPr/>
          <p:nvPr/>
        </p:nvSpPr>
        <p:spPr>
          <a:xfrm>
            <a:off x="0" y="5048250"/>
            <a:ext cx="5035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7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7" name="Google Shape;16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07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69" name="Google Shape;166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7">
            <a:hlinkClick r:id="rId5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08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6" name="Google Shape;16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08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78" name="Google Shape;167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0" name="Google Shape;1680;p108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1" name="Google Shape;1681;p108">
            <a:hlinkClick r:id="rId6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9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7" name="Google Shape;168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09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89" name="Google Shape;16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p109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2" name="Google Shape;1692;p109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93" name="Google Shape;1693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09">
            <a:hlinkClick r:id="rId7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10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0" name="Google Shape;170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0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02" name="Google Shape;170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Google Shape;1704;p110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5" name="Google Shape;1705;p110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06" name="Google Shape;17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482578"/>
            <a:ext cx="1607344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199" y="2821475"/>
            <a:ext cx="161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10"/>
          <p:cNvSpPr txBox="1"/>
          <p:nvPr/>
        </p:nvSpPr>
        <p:spPr>
          <a:xfrm>
            <a:off x="76200" y="2832724"/>
            <a:ext cx="16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Nice!!!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another movie !!!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10" name="Google Shape;1710;p110">
            <a:hlinkClick r:id="rId8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11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6" name="Google Shape;17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1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18" name="Google Shape;171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0" name="Google Shape;1720;p111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1" name="Google Shape;1721;p111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22" name="Google Shape;172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482578"/>
            <a:ext cx="1607344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350" y="2689624"/>
            <a:ext cx="2143125" cy="13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199" y="2821475"/>
            <a:ext cx="161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11"/>
          <p:cNvSpPr txBox="1"/>
          <p:nvPr/>
        </p:nvSpPr>
        <p:spPr>
          <a:xfrm>
            <a:off x="76200" y="2832724"/>
            <a:ext cx="16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Nice!!!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another movie !!!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27" name="Google Shape;1727;p111"/>
          <p:cNvSpPr txBox="1"/>
          <p:nvPr/>
        </p:nvSpPr>
        <p:spPr>
          <a:xfrm>
            <a:off x="2209800" y="2851781"/>
            <a:ext cx="1996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Aah!!! The site is already recommending me a few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28" name="Google Shape;1728;p111">
            <a:hlinkClick r:id="rId8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12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4" name="Google Shape;173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12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36" name="Google Shape;173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8" name="Google Shape;1738;p112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9" name="Google Shape;1739;p112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40" name="Google Shape;174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482578"/>
            <a:ext cx="1607344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350" y="2689624"/>
            <a:ext cx="2143125" cy="136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2" name="Google Shape;1742;p112"/>
          <p:cNvCxnSpPr/>
          <p:nvPr/>
        </p:nvCxnSpPr>
        <p:spPr>
          <a:xfrm flipH="1" rot="10800000">
            <a:off x="2819400" y="428058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43" name="Google Shape;1743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150" y="541707"/>
            <a:ext cx="4063350" cy="413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199" y="2821475"/>
            <a:ext cx="161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12"/>
          <p:cNvSpPr txBox="1"/>
          <p:nvPr/>
        </p:nvSpPr>
        <p:spPr>
          <a:xfrm>
            <a:off x="76200" y="2832724"/>
            <a:ext cx="16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Nice!!!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another movie !!!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47" name="Google Shape;1747;p112"/>
          <p:cNvSpPr txBox="1"/>
          <p:nvPr/>
        </p:nvSpPr>
        <p:spPr>
          <a:xfrm>
            <a:off x="2209800" y="2851781"/>
            <a:ext cx="1996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Aah!!! The site is already recommending me a few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48" name="Google Shape;1748;p112">
            <a:hlinkClick r:id="rId9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13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4" name="Google Shape;17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13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56" name="Google Shape;17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8" name="Google Shape;1758;p113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9" name="Google Shape;1759;p113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60" name="Google Shape;176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482578"/>
            <a:ext cx="1607344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350" y="2689624"/>
            <a:ext cx="2143125" cy="136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2" name="Google Shape;1762;p113"/>
          <p:cNvCxnSpPr/>
          <p:nvPr/>
        </p:nvCxnSpPr>
        <p:spPr>
          <a:xfrm flipH="1" rot="10800000">
            <a:off x="2819400" y="428058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63" name="Google Shape;1763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150" y="541707"/>
            <a:ext cx="4063350" cy="4130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13"/>
          <p:cNvSpPr txBox="1"/>
          <p:nvPr/>
        </p:nvSpPr>
        <p:spPr>
          <a:xfrm>
            <a:off x="6705600" y="3766181"/>
            <a:ext cx="199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erif"/>
                <a:ea typeface="PT Serif"/>
                <a:cs typeface="PT Serif"/>
                <a:sym typeface="PT Serif"/>
              </a:rPr>
              <a:t>Observed Movie Distribution-</a:t>
            </a:r>
            <a:endParaRPr sz="2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erif"/>
                <a:ea typeface="PT Serif"/>
                <a:cs typeface="PT Serif"/>
                <a:sym typeface="PT Serif"/>
              </a:rPr>
              <a:t>{A, B}</a:t>
            </a:r>
            <a:endParaRPr sz="20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65" name="Google Shape;1765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6" name="Google Shape;1766;p113"/>
          <p:cNvCxnSpPr/>
          <p:nvPr/>
        </p:nvCxnSpPr>
        <p:spPr>
          <a:xfrm flipH="1" rot="10800000">
            <a:off x="5867400" y="416628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67" name="Google Shape;1767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199" y="2821475"/>
            <a:ext cx="161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13"/>
          <p:cNvSpPr txBox="1"/>
          <p:nvPr/>
        </p:nvSpPr>
        <p:spPr>
          <a:xfrm>
            <a:off x="76200" y="2832724"/>
            <a:ext cx="16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Nice!!!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another movie !!!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69" name="Google Shape;1769;p113"/>
          <p:cNvSpPr txBox="1"/>
          <p:nvPr/>
        </p:nvSpPr>
        <p:spPr>
          <a:xfrm>
            <a:off x="2209800" y="2851781"/>
            <a:ext cx="1996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Aah!!! The site is already recommending me a few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70" name="Google Shape;1770;p113">
            <a:hlinkClick r:id="rId9"/>
          </p:cNvPr>
          <p:cNvSpPr/>
          <p:nvPr/>
        </p:nvSpPr>
        <p:spPr>
          <a:xfrm>
            <a:off x="0" y="5048250"/>
            <a:ext cx="5963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14"/>
          <p:cNvSpPr txBox="1"/>
          <p:nvPr>
            <p:ph idx="12" type="sldNum"/>
          </p:nvPr>
        </p:nvSpPr>
        <p:spPr>
          <a:xfrm>
            <a:off x="4983450" y="5124688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6" name="Google Shape;177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139428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14"/>
          <p:cNvSpPr txBox="1"/>
          <p:nvPr/>
        </p:nvSpPr>
        <p:spPr>
          <a:xfrm>
            <a:off x="2354575" y="724294"/>
            <a:ext cx="116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movie A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78" name="Google Shape;177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13" y="-1789509"/>
            <a:ext cx="4307681" cy="437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9" name="Google Shape;1779;p114"/>
          <p:cNvCxnSpPr/>
          <p:nvPr/>
        </p:nvCxnSpPr>
        <p:spPr>
          <a:xfrm flipH="1" rot="10800000">
            <a:off x="2819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0" name="Google Shape;1780;p114"/>
          <p:cNvCxnSpPr/>
          <p:nvPr/>
        </p:nvCxnSpPr>
        <p:spPr>
          <a:xfrm flipH="1" rot="10800000">
            <a:off x="5867400" y="205173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81" name="Google Shape;17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482578"/>
            <a:ext cx="1607344" cy="1607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2" name="Google Shape;1782;p114"/>
          <p:cNvCxnSpPr/>
          <p:nvPr/>
        </p:nvCxnSpPr>
        <p:spPr>
          <a:xfrm flipH="1" rot="10800000">
            <a:off x="2819400" y="428058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83" name="Google Shape;1783;p114"/>
          <p:cNvSpPr txBox="1"/>
          <p:nvPr/>
        </p:nvSpPr>
        <p:spPr>
          <a:xfrm>
            <a:off x="6934200" y="3766181"/>
            <a:ext cx="199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erif"/>
                <a:ea typeface="PT Serif"/>
                <a:cs typeface="PT Serif"/>
                <a:sym typeface="PT Serif"/>
              </a:rPr>
              <a:t>Observed Movie Distribution-</a:t>
            </a:r>
            <a:endParaRPr sz="2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erif"/>
                <a:ea typeface="PT Serif"/>
                <a:cs typeface="PT Serif"/>
                <a:sym typeface="PT Serif"/>
              </a:rPr>
              <a:t>{A, Z}</a:t>
            </a:r>
            <a:endParaRPr sz="20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84" name="Google Shape;178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550" y="1501106"/>
            <a:ext cx="1214438" cy="1035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5" name="Google Shape;1785;p114"/>
          <p:cNvCxnSpPr/>
          <p:nvPr/>
        </p:nvCxnSpPr>
        <p:spPr>
          <a:xfrm flipH="1" rot="10800000">
            <a:off x="6172200" y="4166288"/>
            <a:ext cx="822900" cy="1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86" name="Google Shape;178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625" y="1094704"/>
            <a:ext cx="3429563" cy="49822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14"/>
          <p:cNvSpPr/>
          <p:nvPr/>
        </p:nvSpPr>
        <p:spPr>
          <a:xfrm>
            <a:off x="5712475" y="4051988"/>
            <a:ext cx="386100" cy="2109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14"/>
          <p:cNvSpPr txBox="1"/>
          <p:nvPr/>
        </p:nvSpPr>
        <p:spPr>
          <a:xfrm>
            <a:off x="5748300" y="3963656"/>
            <a:ext cx="386100" cy="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Z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89" name="Google Shape;17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50" y="4335506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14">
            <a:hlinkClick r:id="rId7"/>
          </p:cNvPr>
          <p:cNvSpPr/>
          <p:nvPr/>
        </p:nvSpPr>
        <p:spPr>
          <a:xfrm>
            <a:off x="0" y="5048250"/>
            <a:ext cx="64935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1" name="Google Shape;1791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5550" y="703050"/>
            <a:ext cx="1339251" cy="123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14"/>
          <p:cNvSpPr txBox="1"/>
          <p:nvPr/>
        </p:nvSpPr>
        <p:spPr>
          <a:xfrm>
            <a:off x="76200" y="2832724"/>
            <a:ext cx="16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Nice!!!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>
                <a:latin typeface="PT Serif"/>
                <a:ea typeface="PT Serif"/>
                <a:cs typeface="PT Serif"/>
                <a:sym typeface="PT Serif"/>
              </a:rPr>
              <a:t>Let me watch another movie !!!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93" name="Google Shape;1793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6199" y="2821475"/>
            <a:ext cx="1619251" cy="12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9350" y="2689624"/>
            <a:ext cx="2143125" cy="13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14"/>
          <p:cNvSpPr txBox="1"/>
          <p:nvPr/>
        </p:nvSpPr>
        <p:spPr>
          <a:xfrm>
            <a:off x="2209800" y="2851781"/>
            <a:ext cx="1996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Aah!!! The site is already recommending me a few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2119475" y="36113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2184175" y="37692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Discovery of the inadvertent consequences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5472275" y="36113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5536975" y="37692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Mitigation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 the inadvertent consequences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3719675" y="2011100"/>
            <a:ext cx="2025000" cy="1108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3784375" y="2321475"/>
            <a:ext cx="183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Existing IF Systems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4"/>
          <p:cNvSpPr/>
          <p:nvPr/>
        </p:nvSpPr>
        <p:spPr>
          <a:xfrm rot="5400000">
            <a:off x="5629650" y="2724500"/>
            <a:ext cx="979200" cy="7512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 flipH="1" rot="-5400000">
            <a:off x="2820300" y="2714450"/>
            <a:ext cx="979200" cy="771300"/>
          </a:xfrm>
          <a:prstGeom prst="bentArrow">
            <a:avLst>
              <a:gd fmla="val 25000" name="adj1"/>
              <a:gd fmla="val 22397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05500" y="122905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Need of the hour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collections</a:t>
            </a:r>
            <a:endParaRPr/>
          </a:p>
        </p:txBody>
      </p:sp>
      <p:sp>
        <p:nvSpPr>
          <p:cNvPr id="1801" name="Google Shape;1801;p115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Data were collected by a Breadth First Search crawler.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We seeded the crawler with an initial movie.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erif"/>
              <a:buChar char="❖"/>
            </a:pPr>
            <a:r>
              <a:rPr lang="en" sz="20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The recommendations were scraped.</a:t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2" name="Google Shape;18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973" y="3539656"/>
            <a:ext cx="1969202" cy="91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733" y="3567038"/>
            <a:ext cx="1479372" cy="91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375" y="3510800"/>
            <a:ext cx="1259378" cy="10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15"/>
          <p:cNvSpPr txBox="1"/>
          <p:nvPr/>
        </p:nvSpPr>
        <p:spPr>
          <a:xfrm>
            <a:off x="1649376" y="4518950"/>
            <a:ext cx="892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erif"/>
                <a:ea typeface="PT Serif"/>
                <a:cs typeface="PT Serif"/>
                <a:sym typeface="PT Serif"/>
              </a:rPr>
              <a:t>172K</a:t>
            </a:r>
            <a:endParaRPr b="1"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06" name="Google Shape;1806;p115"/>
          <p:cNvSpPr txBox="1"/>
          <p:nvPr/>
        </p:nvSpPr>
        <p:spPr>
          <a:xfrm>
            <a:off x="3974790" y="4518945"/>
            <a:ext cx="718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erif"/>
                <a:ea typeface="PT Serif"/>
                <a:cs typeface="PT Serif"/>
                <a:sym typeface="PT Serif"/>
              </a:rPr>
              <a:t>24K</a:t>
            </a:r>
            <a:endParaRPr b="1"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07" name="Google Shape;1807;p115"/>
          <p:cNvSpPr txBox="1"/>
          <p:nvPr/>
        </p:nvSpPr>
        <p:spPr>
          <a:xfrm>
            <a:off x="6573786" y="4462708"/>
            <a:ext cx="718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erif"/>
                <a:ea typeface="PT Serif"/>
                <a:cs typeface="PT Serif"/>
                <a:sym typeface="PT Serif"/>
              </a:rPr>
              <a:t>2K</a:t>
            </a:r>
            <a:endParaRPr b="1"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Segregation in Recommendation Systems</a:t>
            </a:r>
            <a:endParaRPr/>
          </a:p>
        </p:txBody>
      </p:sp>
      <p:sp>
        <p:nvSpPr>
          <p:cNvPr id="1813" name="Google Shape;1813;p116">
            <a:hlinkClick r:id="rId3"/>
          </p:cNvPr>
          <p:cNvSpPr/>
          <p:nvPr/>
        </p:nvSpPr>
        <p:spPr>
          <a:xfrm>
            <a:off x="0" y="5048250"/>
            <a:ext cx="74211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7"/>
          <p:cNvSpPr txBox="1"/>
          <p:nvPr>
            <p:ph type="title"/>
          </p:nvPr>
        </p:nvSpPr>
        <p:spPr>
          <a:xfrm>
            <a:off x="457200" y="121460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Information Segregation</a:t>
            </a:r>
            <a:endParaRPr sz="2800"/>
          </a:p>
        </p:txBody>
      </p:sp>
      <p:sp>
        <p:nvSpPr>
          <p:cNvPr id="1819" name="Google Shape;1819;p117"/>
          <p:cNvSpPr txBox="1"/>
          <p:nvPr>
            <p:ph idx="1" type="body"/>
          </p:nvPr>
        </p:nvSpPr>
        <p:spPr>
          <a:xfrm>
            <a:off x="424525" y="2168750"/>
            <a:ext cx="49890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 sz="1800">
                <a:solidFill>
                  <a:srgbClr val="000000"/>
                </a:solidFill>
              </a:rPr>
              <a:t>It is the property of the process of opinion formation in the society. 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An </a:t>
            </a:r>
            <a:r>
              <a:rPr i="1" lang="en" sz="1800">
                <a:solidFill>
                  <a:srgbClr val="000000"/>
                </a:solidFill>
              </a:rPr>
              <a:t>m</a:t>
            </a:r>
            <a:r>
              <a:rPr lang="en" sz="1800">
                <a:solidFill>
                  <a:srgbClr val="000000"/>
                </a:solidFill>
              </a:rPr>
              <a:t>-dimensional information space, where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Information units are different genres.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Each movie is an information source.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820" name="Google Shape;182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38" y="2306072"/>
            <a:ext cx="2893219" cy="19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17">
            <a:hlinkClick r:id="rId4"/>
          </p:cNvPr>
          <p:cNvSpPr/>
          <p:nvPr/>
        </p:nvSpPr>
        <p:spPr>
          <a:xfrm>
            <a:off x="0" y="6038850"/>
            <a:ext cx="75537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7"/>
          <p:cNvSpPr txBox="1"/>
          <p:nvPr/>
        </p:nvSpPr>
        <p:spPr>
          <a:xfrm>
            <a:off x="7963225" y="2540250"/>
            <a:ext cx="1028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Genre1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23" name="Google Shape;1823;p117"/>
          <p:cNvSpPr txBox="1"/>
          <p:nvPr/>
        </p:nvSpPr>
        <p:spPr>
          <a:xfrm>
            <a:off x="7963225" y="2883150"/>
            <a:ext cx="1028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Genre2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24" name="Google Shape;1824;p117"/>
          <p:cNvSpPr txBox="1"/>
          <p:nvPr/>
        </p:nvSpPr>
        <p:spPr>
          <a:xfrm>
            <a:off x="7963225" y="3168900"/>
            <a:ext cx="1028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Genre3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25" name="Google Shape;1825;p117"/>
          <p:cNvSpPr txBox="1"/>
          <p:nvPr/>
        </p:nvSpPr>
        <p:spPr>
          <a:xfrm>
            <a:off x="7963225" y="3511800"/>
            <a:ext cx="1028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Genre4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26" name="Google Shape;1826;p117"/>
          <p:cNvSpPr txBox="1"/>
          <p:nvPr/>
        </p:nvSpPr>
        <p:spPr>
          <a:xfrm>
            <a:off x="703475" y="4693275"/>
            <a:ext cx="7907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P. Dandekar, A. Goel, and D. T. Lee, “Biased assimilation, homophily, and the dynamics of polarization,” PNAS, 2013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18"/>
          <p:cNvSpPr txBox="1"/>
          <p:nvPr>
            <p:ph type="title"/>
          </p:nvPr>
        </p:nvSpPr>
        <p:spPr>
          <a:xfrm>
            <a:off x="729450" y="1293788"/>
            <a:ext cx="7688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Measure for Information Segregation</a:t>
            </a:r>
            <a:endParaRPr sz="2800"/>
          </a:p>
        </p:txBody>
      </p:sp>
      <p:sp>
        <p:nvSpPr>
          <p:cNvPr id="1832" name="Google Shape;1832;p118"/>
          <p:cNvSpPr txBox="1"/>
          <p:nvPr>
            <p:ph idx="1" type="body"/>
          </p:nvPr>
        </p:nvSpPr>
        <p:spPr>
          <a:xfrm>
            <a:off x="729450" y="1711556"/>
            <a:ext cx="76887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erif"/>
              <a:buChar char="❖"/>
            </a:pPr>
            <a:r>
              <a:rPr b="1" lang="en" sz="1800">
                <a:solidFill>
                  <a:srgbClr val="000000"/>
                </a:solidFill>
              </a:rPr>
              <a:t>Evenness: </a:t>
            </a:r>
            <a:r>
              <a:rPr lang="en" sz="1800">
                <a:solidFill>
                  <a:srgbClr val="000000"/>
                </a:solidFill>
              </a:rPr>
              <a:t> Captures how uniformly different groups are exposed to different information units.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33" name="Google Shape;1833;p118"/>
          <p:cNvSpPr txBox="1"/>
          <p:nvPr>
            <p:ph idx="12" type="sldNum"/>
          </p:nvPr>
        </p:nvSpPr>
        <p:spPr>
          <a:xfrm>
            <a:off x="8536302" y="37147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4" name="Google Shape;183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0" y="2423775"/>
            <a:ext cx="2492287" cy="13433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18"/>
          <p:cNvSpPr txBox="1"/>
          <p:nvPr/>
        </p:nvSpPr>
        <p:spPr>
          <a:xfrm>
            <a:off x="1031425" y="3871744"/>
            <a:ext cx="72189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PT Serif"/>
                <a:ea typeface="PT Serif"/>
                <a:cs typeface="PT Serif"/>
                <a:sym typeface="PT Serif"/>
              </a:rPr>
              <a:t>Yellow group is more evenly distributed than purple group.</a:t>
            </a:r>
            <a:endParaRPr sz="2000">
              <a:solidFill>
                <a:srgbClr val="FF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36" name="Google Shape;1836;p118">
            <a:hlinkClick r:id="rId4"/>
          </p:cNvPr>
          <p:cNvSpPr/>
          <p:nvPr/>
        </p:nvSpPr>
        <p:spPr>
          <a:xfrm>
            <a:off x="0" y="5200650"/>
            <a:ext cx="80838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18"/>
          <p:cNvSpPr txBox="1"/>
          <p:nvPr/>
        </p:nvSpPr>
        <p:spPr>
          <a:xfrm>
            <a:off x="5737050" y="2499319"/>
            <a:ext cx="1532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Yellow Group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38" name="Google Shape;1838;p118"/>
          <p:cNvSpPr txBox="1"/>
          <p:nvPr/>
        </p:nvSpPr>
        <p:spPr>
          <a:xfrm>
            <a:off x="6118050" y="3356569"/>
            <a:ext cx="1532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"/>
                <a:ea typeface="PT Serif"/>
                <a:cs typeface="PT Serif"/>
                <a:sym typeface="PT Serif"/>
              </a:rPr>
              <a:t>Purple Group</a:t>
            </a:r>
            <a:endParaRPr b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39" name="Google Shape;1839;p118"/>
          <p:cNvSpPr txBox="1"/>
          <p:nvPr/>
        </p:nvSpPr>
        <p:spPr>
          <a:xfrm>
            <a:off x="779675" y="4617075"/>
            <a:ext cx="7907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A. Chakraborty, M. Ali, S. Ghosh, N. Ganguly, and K. P. Gummadi, “On quantifying knowledge segregation in society,”  FATREC Workshop on Responsible Recommendation, 2017.</a:t>
            </a:r>
            <a:endParaRPr sz="1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9"/>
          <p:cNvSpPr txBox="1"/>
          <p:nvPr>
            <p:ph type="title"/>
          </p:nvPr>
        </p:nvSpPr>
        <p:spPr>
          <a:xfrm>
            <a:off x="729450" y="1293788"/>
            <a:ext cx="7688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Experimental Setup</a:t>
            </a:r>
            <a:endParaRPr sz="2800"/>
          </a:p>
        </p:txBody>
      </p:sp>
      <p:sp>
        <p:nvSpPr>
          <p:cNvPr id="1845" name="Google Shape;1845;p119"/>
          <p:cNvSpPr txBox="1"/>
          <p:nvPr>
            <p:ph idx="1" type="body"/>
          </p:nvPr>
        </p:nvSpPr>
        <p:spPr>
          <a:xfrm>
            <a:off x="729450" y="1863956"/>
            <a:ext cx="76887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User browsing by random walks (</a:t>
            </a:r>
            <a:r>
              <a:rPr lang="en" sz="1800" u="sng">
                <a:solidFill>
                  <a:srgbClr val="000000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stated earlier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There are 110 groups of 10 random users each.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Groups have been created as per each random user’s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Starting movie (10 popular movies)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Propensity to follow recommendations (11 different values 0.0, 0.1, 0.2 …, 1.0)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46" name="Google Shape;1846;p119"/>
          <p:cNvSpPr txBox="1"/>
          <p:nvPr>
            <p:ph idx="12" type="sldNum"/>
          </p:nvPr>
        </p:nvSpPr>
        <p:spPr>
          <a:xfrm>
            <a:off x="8536302" y="3867188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7" name="Google Shape;1847;p119">
            <a:hlinkClick r:id="rId3"/>
          </p:cNvPr>
          <p:cNvSpPr/>
          <p:nvPr/>
        </p:nvSpPr>
        <p:spPr>
          <a:xfrm>
            <a:off x="0" y="5353050"/>
            <a:ext cx="82164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20"/>
          <p:cNvSpPr txBox="1"/>
          <p:nvPr>
            <p:ph idx="4294967295" type="title"/>
          </p:nvPr>
        </p:nvSpPr>
        <p:spPr>
          <a:xfrm>
            <a:off x="457200" y="28115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Extent of Information Segregation</a:t>
            </a:r>
            <a:endParaRPr sz="2800"/>
          </a:p>
        </p:txBody>
      </p:sp>
      <p:sp>
        <p:nvSpPr>
          <p:cNvPr id="1853" name="Google Shape;1853;p120"/>
          <p:cNvSpPr txBox="1"/>
          <p:nvPr>
            <p:ph idx="4294967295" type="body"/>
          </p:nvPr>
        </p:nvSpPr>
        <p:spPr>
          <a:xfrm>
            <a:off x="2410482" y="3669704"/>
            <a:ext cx="6015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en">
                <a:solidFill>
                  <a:srgbClr val="000000"/>
                </a:solidFill>
              </a:rPr>
              <a:t>Evenness slowly increases with decrease in propensity to follow recommendations.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Char char="❖"/>
            </a:pPr>
            <a:r>
              <a:rPr lang="en">
                <a:solidFill>
                  <a:srgbClr val="000000"/>
                </a:solidFill>
              </a:rPr>
              <a:t>IMDb has better evenness than Netflix and Google Play.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54" name="Google Shape;1854;p120"/>
          <p:cNvSpPr/>
          <p:nvPr/>
        </p:nvSpPr>
        <p:spPr>
          <a:xfrm>
            <a:off x="3870352" y="4110738"/>
            <a:ext cx="5736000" cy="95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20"/>
          <p:cNvSpPr/>
          <p:nvPr/>
        </p:nvSpPr>
        <p:spPr>
          <a:xfrm>
            <a:off x="3811805" y="3298991"/>
            <a:ext cx="253200" cy="18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20"/>
          <p:cNvSpPr/>
          <p:nvPr/>
        </p:nvSpPr>
        <p:spPr>
          <a:xfrm>
            <a:off x="6515479" y="3298991"/>
            <a:ext cx="253200" cy="18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20"/>
          <p:cNvSpPr txBox="1"/>
          <p:nvPr/>
        </p:nvSpPr>
        <p:spPr>
          <a:xfrm>
            <a:off x="2097849" y="3295025"/>
            <a:ext cx="17571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58" name="Google Shape;1858;p120"/>
          <p:cNvSpPr txBox="1"/>
          <p:nvPr/>
        </p:nvSpPr>
        <p:spPr>
          <a:xfrm>
            <a:off x="6929624" y="3347250"/>
            <a:ext cx="17571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859" name="Google Shape;1859;p120"/>
          <p:cNvCxnSpPr>
            <a:stCxn id="1855" idx="1"/>
          </p:cNvCxnSpPr>
          <p:nvPr/>
        </p:nvCxnSpPr>
        <p:spPr>
          <a:xfrm flipH="1">
            <a:off x="3425705" y="3392591"/>
            <a:ext cx="386100" cy="49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0" name="Google Shape;1860;p120"/>
          <p:cNvCxnSpPr/>
          <p:nvPr/>
        </p:nvCxnSpPr>
        <p:spPr>
          <a:xfrm>
            <a:off x="6768754" y="3392687"/>
            <a:ext cx="468300" cy="8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1" name="Google Shape;1861;p120">
            <a:hlinkClick r:id="rId3"/>
          </p:cNvPr>
          <p:cNvSpPr/>
          <p:nvPr/>
        </p:nvSpPr>
        <p:spPr>
          <a:xfrm>
            <a:off x="855400" y="5237984"/>
            <a:ext cx="7563000" cy="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20"/>
          <p:cNvSpPr txBox="1"/>
          <p:nvPr/>
        </p:nvSpPr>
        <p:spPr>
          <a:xfrm>
            <a:off x="4020172" y="3482475"/>
            <a:ext cx="2820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63" name="Google Shape;1863;p120"/>
          <p:cNvSpPr txBox="1"/>
          <p:nvPr/>
        </p:nvSpPr>
        <p:spPr>
          <a:xfrm rot="-5400000">
            <a:off x="1560994" y="2337393"/>
            <a:ext cx="2492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T Serif"/>
                <a:ea typeface="PT Serif"/>
                <a:cs typeface="PT Serif"/>
                <a:sym typeface="PT Serif"/>
              </a:rPr>
              <a:t>Evenness of  the</a:t>
            </a:r>
            <a:endParaRPr b="1" sz="12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2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64" name="Google Shape;186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288" y="989625"/>
            <a:ext cx="3611611" cy="25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21"/>
          <p:cNvSpPr txBox="1"/>
          <p:nvPr>
            <p:ph idx="4294967295" type="title"/>
          </p:nvPr>
        </p:nvSpPr>
        <p:spPr>
          <a:xfrm>
            <a:off x="457200" y="281156"/>
            <a:ext cx="8229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Extent of Information Segregation</a:t>
            </a:r>
            <a:endParaRPr sz="2800"/>
          </a:p>
        </p:txBody>
      </p:sp>
      <p:sp>
        <p:nvSpPr>
          <p:cNvPr id="1870" name="Google Shape;1870;p121"/>
          <p:cNvSpPr txBox="1"/>
          <p:nvPr>
            <p:ph idx="4294967295" type="body"/>
          </p:nvPr>
        </p:nvSpPr>
        <p:spPr>
          <a:xfrm>
            <a:off x="2410482" y="3669704"/>
            <a:ext cx="6015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en">
                <a:solidFill>
                  <a:srgbClr val="000000"/>
                </a:solidFill>
              </a:rPr>
              <a:t>Evenness slowly increases with decrease in propensity to follow recommendations.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Char char="❖"/>
            </a:pPr>
            <a:r>
              <a:rPr lang="en">
                <a:solidFill>
                  <a:srgbClr val="000000"/>
                </a:solidFill>
              </a:rPr>
              <a:t>IMDb has better evenness than Netflix and Google Play.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71" name="Google Shape;1871;p121"/>
          <p:cNvSpPr/>
          <p:nvPr/>
        </p:nvSpPr>
        <p:spPr>
          <a:xfrm>
            <a:off x="2193952" y="4110738"/>
            <a:ext cx="5736000" cy="95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21"/>
          <p:cNvSpPr/>
          <p:nvPr/>
        </p:nvSpPr>
        <p:spPr>
          <a:xfrm>
            <a:off x="3811805" y="3298991"/>
            <a:ext cx="253200" cy="18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21"/>
          <p:cNvSpPr/>
          <p:nvPr/>
        </p:nvSpPr>
        <p:spPr>
          <a:xfrm>
            <a:off x="6515479" y="3298991"/>
            <a:ext cx="253200" cy="18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21"/>
          <p:cNvSpPr txBox="1"/>
          <p:nvPr/>
        </p:nvSpPr>
        <p:spPr>
          <a:xfrm>
            <a:off x="2097849" y="3295025"/>
            <a:ext cx="17571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Always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75" name="Google Shape;1875;p121"/>
          <p:cNvSpPr txBox="1"/>
          <p:nvPr/>
        </p:nvSpPr>
        <p:spPr>
          <a:xfrm>
            <a:off x="6929624" y="3347250"/>
            <a:ext cx="17571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Never follow recommendations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876" name="Google Shape;1876;p121"/>
          <p:cNvCxnSpPr>
            <a:stCxn id="1872" idx="1"/>
          </p:cNvCxnSpPr>
          <p:nvPr/>
        </p:nvCxnSpPr>
        <p:spPr>
          <a:xfrm flipH="1">
            <a:off x="3425705" y="3392591"/>
            <a:ext cx="386100" cy="49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7" name="Google Shape;1877;p121"/>
          <p:cNvCxnSpPr/>
          <p:nvPr/>
        </p:nvCxnSpPr>
        <p:spPr>
          <a:xfrm>
            <a:off x="6768754" y="3392687"/>
            <a:ext cx="468300" cy="8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78" name="Google Shape;1878;p121">
            <a:hlinkClick r:id="rId3"/>
          </p:cNvPr>
          <p:cNvSpPr/>
          <p:nvPr/>
        </p:nvSpPr>
        <p:spPr>
          <a:xfrm>
            <a:off x="855400" y="5237984"/>
            <a:ext cx="7563000" cy="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21"/>
          <p:cNvSpPr txBox="1"/>
          <p:nvPr/>
        </p:nvSpPr>
        <p:spPr>
          <a:xfrm>
            <a:off x="4020172" y="3482475"/>
            <a:ext cx="2820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T Serif"/>
                <a:ea typeface="PT Serif"/>
                <a:cs typeface="PT Serif"/>
                <a:sym typeface="PT Serif"/>
              </a:rPr>
              <a:t>User propensity to follow recommendations</a:t>
            </a:r>
            <a:endParaRPr b="1" sz="1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80" name="Google Shape;1880;p121"/>
          <p:cNvSpPr txBox="1"/>
          <p:nvPr/>
        </p:nvSpPr>
        <p:spPr>
          <a:xfrm rot="-5400000">
            <a:off x="1560994" y="2337393"/>
            <a:ext cx="2492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T Serif"/>
                <a:ea typeface="PT Serif"/>
                <a:cs typeface="PT Serif"/>
                <a:sym typeface="PT Serif"/>
              </a:rPr>
              <a:t>Evenness of  the</a:t>
            </a:r>
            <a:endParaRPr b="1" sz="12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T Serif"/>
                <a:ea typeface="PT Serif"/>
                <a:cs typeface="PT Serif"/>
                <a:sym typeface="PT Serif"/>
              </a:rPr>
              <a:t> observed distribution</a:t>
            </a:r>
            <a:endParaRPr b="1" sz="12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81" name="Google Shape;188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288" y="989625"/>
            <a:ext cx="3611611" cy="25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21"/>
          <p:cNvSpPr/>
          <p:nvPr/>
        </p:nvSpPr>
        <p:spPr>
          <a:xfrm>
            <a:off x="3764275" y="842475"/>
            <a:ext cx="388500" cy="280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3" name="Google Shape;1883;p121"/>
          <p:cNvCxnSpPr/>
          <p:nvPr/>
        </p:nvCxnSpPr>
        <p:spPr>
          <a:xfrm rot="10800000">
            <a:off x="2872800" y="1249750"/>
            <a:ext cx="937200" cy="22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84" name="Google Shape;1884;p121"/>
          <p:cNvSpPr txBox="1"/>
          <p:nvPr/>
        </p:nvSpPr>
        <p:spPr>
          <a:xfrm>
            <a:off x="1577350" y="967750"/>
            <a:ext cx="128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PT Serif"/>
                <a:ea typeface="PT Serif"/>
                <a:cs typeface="PT Serif"/>
                <a:sym typeface="PT Serif"/>
              </a:rPr>
              <a:t>Alarming</a:t>
            </a:r>
            <a:endParaRPr b="1" sz="1800">
              <a:solidFill>
                <a:srgbClr val="98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2"/>
          <p:cNvSpPr txBox="1"/>
          <p:nvPr>
            <p:ph type="title"/>
          </p:nvPr>
        </p:nvSpPr>
        <p:spPr>
          <a:xfrm>
            <a:off x="729450" y="1293788"/>
            <a:ext cx="7688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Concluding Remarks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90" name="Google Shape;1890;p122"/>
          <p:cNvSpPr txBox="1"/>
          <p:nvPr>
            <p:ph idx="1" type="body"/>
          </p:nvPr>
        </p:nvSpPr>
        <p:spPr>
          <a:xfrm>
            <a:off x="729450" y="1863956"/>
            <a:ext cx="76887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A simplistic yet useful model for third party auditing.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How likely is a recommendation system to cause information segregation?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91" name="Google Shape;1891;p122">
            <a:hlinkClick r:id="rId3"/>
          </p:cNvPr>
          <p:cNvSpPr/>
          <p:nvPr/>
        </p:nvSpPr>
        <p:spPr>
          <a:xfrm>
            <a:off x="0" y="5353050"/>
            <a:ext cx="86139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23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</a:rPr>
              <a:t>Future Work</a:t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97" name="Google Shape;1897;p123"/>
          <p:cNvSpPr txBox="1"/>
          <p:nvPr>
            <p:ph idx="4294967295" type="body"/>
          </p:nvPr>
        </p:nvSpPr>
        <p:spPr>
          <a:xfrm>
            <a:off x="766600" y="1847850"/>
            <a:ext cx="77850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Our framework can be extended to other domains.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If enough data are available, personalization can also be incorporated.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Developing methodology to audit and mitigate for bias in the context of recommendation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98" name="Google Shape;1898;p123">
            <a:hlinkClick r:id="rId3"/>
          </p:cNvPr>
          <p:cNvSpPr/>
          <p:nvPr/>
        </p:nvSpPr>
        <p:spPr>
          <a:xfrm>
            <a:off x="0" y="5276850"/>
            <a:ext cx="8746500" cy="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904" name="Google Shape;1904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Supervisors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Collaborators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CNeRG, IIT Kharagpur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Dept. of CSE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TCS Research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